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3"/>
  </p:notesMasterIdLst>
  <p:sldIdLst>
    <p:sldId id="257" r:id="rId2"/>
    <p:sldId id="258" r:id="rId3"/>
    <p:sldId id="296" r:id="rId4"/>
    <p:sldId id="297" r:id="rId5"/>
    <p:sldId id="451" r:id="rId6"/>
    <p:sldId id="298" r:id="rId7"/>
    <p:sldId id="259" r:id="rId8"/>
    <p:sldId id="260" r:id="rId9"/>
    <p:sldId id="256" r:id="rId10"/>
    <p:sldId id="278" r:id="rId11"/>
    <p:sldId id="279" r:id="rId12"/>
    <p:sldId id="280" r:id="rId13"/>
    <p:sldId id="281" r:id="rId14"/>
    <p:sldId id="282" r:id="rId15"/>
    <p:sldId id="283" r:id="rId16"/>
    <p:sldId id="284" r:id="rId17"/>
    <p:sldId id="285" r:id="rId18"/>
    <p:sldId id="286" r:id="rId19"/>
    <p:sldId id="288" r:id="rId20"/>
    <p:sldId id="287" r:id="rId21"/>
    <p:sldId id="295" r:id="rId22"/>
    <p:sldId id="289" r:id="rId23"/>
    <p:sldId id="290" r:id="rId24"/>
    <p:sldId id="291" r:id="rId25"/>
    <p:sldId id="292" r:id="rId26"/>
    <p:sldId id="294" r:id="rId27"/>
    <p:sldId id="293" r:id="rId28"/>
    <p:sldId id="299" r:id="rId29"/>
    <p:sldId id="300" r:id="rId30"/>
    <p:sldId id="301" r:id="rId31"/>
    <p:sldId id="302" r:id="rId32"/>
    <p:sldId id="303" r:id="rId33"/>
    <p:sldId id="304" r:id="rId34"/>
    <p:sldId id="305" r:id="rId35"/>
    <p:sldId id="306" r:id="rId36"/>
    <p:sldId id="307" r:id="rId37"/>
    <p:sldId id="308" r:id="rId38"/>
    <p:sldId id="350" r:id="rId39"/>
    <p:sldId id="352" r:id="rId40"/>
    <p:sldId id="353" r:id="rId41"/>
    <p:sldId id="351" r:id="rId42"/>
    <p:sldId id="354" r:id="rId43"/>
    <p:sldId id="355" r:id="rId44"/>
    <p:sldId id="356" r:id="rId45"/>
    <p:sldId id="358" r:id="rId46"/>
    <p:sldId id="357" r:id="rId47"/>
    <p:sldId id="359"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4" r:id="rId62"/>
    <p:sldId id="375" r:id="rId63"/>
    <p:sldId id="376" r:id="rId64"/>
    <p:sldId id="332" r:id="rId65"/>
    <p:sldId id="377" r:id="rId66"/>
    <p:sldId id="378" r:id="rId67"/>
    <p:sldId id="379" r:id="rId68"/>
    <p:sldId id="412" r:id="rId69"/>
    <p:sldId id="346" r:id="rId70"/>
    <p:sldId id="380" r:id="rId71"/>
    <p:sldId id="382" r:id="rId72"/>
    <p:sldId id="381" r:id="rId73"/>
    <p:sldId id="273" r:id="rId74"/>
    <p:sldId id="272" r:id="rId75"/>
    <p:sldId id="341" r:id="rId76"/>
    <p:sldId id="342" r:id="rId77"/>
    <p:sldId id="383" r:id="rId78"/>
    <p:sldId id="384" r:id="rId79"/>
    <p:sldId id="270" r:id="rId80"/>
    <p:sldId id="343" r:id="rId81"/>
    <p:sldId id="344" r:id="rId82"/>
    <p:sldId id="345" r:id="rId83"/>
    <p:sldId id="385" r:id="rId84"/>
    <p:sldId id="386" r:id="rId85"/>
    <p:sldId id="275" r:id="rId86"/>
    <p:sldId id="387" r:id="rId87"/>
    <p:sldId id="277" r:id="rId88"/>
    <p:sldId id="388" r:id="rId89"/>
    <p:sldId id="338" r:id="rId90"/>
    <p:sldId id="389" r:id="rId91"/>
    <p:sldId id="390" r:id="rId92"/>
    <p:sldId id="392" r:id="rId93"/>
    <p:sldId id="393" r:id="rId94"/>
    <p:sldId id="394" r:id="rId95"/>
    <p:sldId id="395" r:id="rId96"/>
    <p:sldId id="396" r:id="rId97"/>
    <p:sldId id="398" r:id="rId98"/>
    <p:sldId id="399" r:id="rId99"/>
    <p:sldId id="400" r:id="rId100"/>
    <p:sldId id="401" r:id="rId101"/>
    <p:sldId id="403" r:id="rId102"/>
    <p:sldId id="402" r:id="rId103"/>
    <p:sldId id="404" r:id="rId104"/>
    <p:sldId id="333" r:id="rId105"/>
    <p:sldId id="407" r:id="rId106"/>
    <p:sldId id="408" r:id="rId107"/>
    <p:sldId id="409" r:id="rId108"/>
    <p:sldId id="410" r:id="rId109"/>
    <p:sldId id="411" r:id="rId110"/>
    <p:sldId id="413" r:id="rId111"/>
    <p:sldId id="426" r:id="rId112"/>
    <p:sldId id="425" r:id="rId113"/>
    <p:sldId id="414" r:id="rId114"/>
    <p:sldId id="427" r:id="rId115"/>
    <p:sldId id="428" r:id="rId116"/>
    <p:sldId id="430" r:id="rId117"/>
    <p:sldId id="429" r:id="rId118"/>
    <p:sldId id="415" r:id="rId119"/>
    <p:sldId id="416" r:id="rId120"/>
    <p:sldId id="434" r:id="rId121"/>
    <p:sldId id="435" r:id="rId122"/>
    <p:sldId id="433" r:id="rId123"/>
    <p:sldId id="431" r:id="rId124"/>
    <p:sldId id="436" r:id="rId125"/>
    <p:sldId id="417" r:id="rId126"/>
    <p:sldId id="418" r:id="rId127"/>
    <p:sldId id="437" r:id="rId128"/>
    <p:sldId id="267" r:id="rId129"/>
    <p:sldId id="438" r:id="rId130"/>
    <p:sldId id="263" r:id="rId131"/>
    <p:sldId id="397" r:id="rId132"/>
    <p:sldId id="439" r:id="rId133"/>
    <p:sldId id="440" r:id="rId134"/>
    <p:sldId id="317" r:id="rId135"/>
    <p:sldId id="441" r:id="rId136"/>
    <p:sldId id="442" r:id="rId137"/>
    <p:sldId id="444" r:id="rId138"/>
    <p:sldId id="443" r:id="rId139"/>
    <p:sldId id="445" r:id="rId140"/>
    <p:sldId id="446" r:id="rId141"/>
    <p:sldId id="447" r:id="rId142"/>
    <p:sldId id="448" r:id="rId143"/>
    <p:sldId id="449" r:id="rId144"/>
    <p:sldId id="419" r:id="rId145"/>
    <p:sldId id="420" r:id="rId146"/>
    <p:sldId id="421" r:id="rId147"/>
    <p:sldId id="422" r:id="rId148"/>
    <p:sldId id="452" r:id="rId149"/>
    <p:sldId id="424" r:id="rId150"/>
    <p:sldId id="423" r:id="rId151"/>
    <p:sldId id="450" r:id="rId1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1623"/>
  </p:normalViewPr>
  <p:slideViewPr>
    <p:cSldViewPr snapToGrid="0" snapToObjects="1">
      <p:cViewPr>
        <p:scale>
          <a:sx n="90" d="100"/>
          <a:sy n="90" d="100"/>
        </p:scale>
        <p:origin x="2056" y="72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dirty="0"/>
              <a:t>Reaction Time (Seconds)</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Sheet1!$A$2</c:f>
              <c:strCache>
                <c:ptCount val="1"/>
                <c:pt idx="0">
                  <c:v>Weaker Association</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0-CC9C-6541-A7A0-EE2CECE6EDFD}"/>
              </c:ext>
            </c:extLst>
          </c:dPt>
          <c:cat>
            <c:strRef>
              <c:f>Sheet1!$B$1</c:f>
              <c:strCache>
                <c:ptCount val="1"/>
                <c:pt idx="0">
                  <c:v>Reaction Time (Standardized)</c:v>
                </c:pt>
              </c:strCache>
            </c:strRef>
          </c:cat>
          <c:val>
            <c:numRef>
              <c:f>Sheet1!$B$2</c:f>
              <c:numCache>
                <c:formatCode>General</c:formatCode>
                <c:ptCount val="1"/>
                <c:pt idx="0">
                  <c:v>4</c:v>
                </c:pt>
              </c:numCache>
            </c:numRef>
          </c:val>
          <c:extLst>
            <c:ext xmlns:c16="http://schemas.microsoft.com/office/drawing/2014/chart" uri="{C3380CC4-5D6E-409C-BE32-E72D297353CC}">
              <c16:uniqueId val="{00000000-97ED-BE43-BF7C-4D7F858E9452}"/>
            </c:ext>
          </c:extLst>
        </c:ser>
        <c:ser>
          <c:idx val="0"/>
          <c:order val="1"/>
          <c:tx>
            <c:strRef>
              <c:f>Sheet1!$A$3</c:f>
              <c:strCache>
                <c:ptCount val="1"/>
                <c:pt idx="0">
                  <c:v>Stronger Association</c:v>
                </c:pt>
              </c:strCache>
            </c:strRef>
          </c:tx>
          <c:spPr>
            <a:solidFill>
              <a:schemeClr val="accent6"/>
            </a:solidFill>
            <a:ln>
              <a:noFill/>
            </a:ln>
            <a:effectLst/>
          </c:spPr>
          <c:invertIfNegative val="0"/>
          <c:cat>
            <c:strRef>
              <c:f>Sheet1!$B$1</c:f>
              <c:strCache>
                <c:ptCount val="1"/>
                <c:pt idx="0">
                  <c:v>Reaction Time (Standardized)</c:v>
                </c:pt>
              </c:strCache>
            </c:strRef>
          </c:cat>
          <c:val>
            <c:numRef>
              <c:f>Sheet1!$B$3</c:f>
              <c:numCache>
                <c:formatCode>General</c:formatCode>
                <c:ptCount val="1"/>
                <c:pt idx="0">
                  <c:v>2</c:v>
                </c:pt>
              </c:numCache>
            </c:numRef>
          </c:val>
          <c:extLst>
            <c:ext xmlns:c16="http://schemas.microsoft.com/office/drawing/2014/chart" uri="{C3380CC4-5D6E-409C-BE32-E72D297353CC}">
              <c16:uniqueId val="{00000001-97ED-BE43-BF7C-4D7F858E9452}"/>
            </c:ext>
          </c:extLst>
        </c:ser>
        <c:dLbls>
          <c:showLegendKey val="0"/>
          <c:showVal val="0"/>
          <c:showCatName val="0"/>
          <c:showSerName val="0"/>
          <c:showPercent val="0"/>
          <c:showBubbleSize val="0"/>
        </c:dLbls>
        <c:gapWidth val="219"/>
        <c:overlap val="-27"/>
        <c:axId val="1202082415"/>
        <c:axId val="1168442367"/>
      </c:barChart>
      <c:catAx>
        <c:axId val="1202082415"/>
        <c:scaling>
          <c:orientation val="minMax"/>
        </c:scaling>
        <c:delete val="1"/>
        <c:axPos val="b"/>
        <c:numFmt formatCode="General" sourceLinked="1"/>
        <c:majorTickMark val="none"/>
        <c:minorTickMark val="none"/>
        <c:tickLblPos val="nextTo"/>
        <c:crossAx val="1168442367"/>
        <c:crosses val="autoZero"/>
        <c:auto val="1"/>
        <c:lblAlgn val="ctr"/>
        <c:lblOffset val="100"/>
        <c:noMultiLvlLbl val="0"/>
      </c:catAx>
      <c:valAx>
        <c:axId val="11684423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02082415"/>
        <c:crosses val="autoZero"/>
        <c:crossBetween val="between"/>
        <c:majorUnit val="1"/>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8100000" algn="tr" rotWithShape="0">
        <a:prstClr val="black">
          <a:alpha val="40000"/>
        </a:prstClr>
      </a:outerShdw>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3">
  <a:schemeClr val="accent1"/>
  <a:schemeClr val="accent1"/>
  <a:schemeClr val="accent1"/>
  <a:schemeClr val="accent1"/>
  <a:schemeClr val="accent1"/>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1.svg"/><Relationship Id="rId1" Type="http://schemas.openxmlformats.org/officeDocument/2006/relationships/image" Target="../media/image120.png"/><Relationship Id="rId6" Type="http://schemas.openxmlformats.org/officeDocument/2006/relationships/image" Target="../media/image125.svg"/><Relationship Id="rId5" Type="http://schemas.openxmlformats.org/officeDocument/2006/relationships/image" Target="../media/image127.png"/><Relationship Id="rId4" Type="http://schemas.openxmlformats.org/officeDocument/2006/relationships/image" Target="../media/image12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AFF06B-E246-4A14-991F-6DC28639A035}"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8EAE7E2-A644-40DF-8973-F69C5AE21945}">
      <dgm:prSet/>
      <dgm:spPr/>
      <dgm:t>
        <a:bodyPr/>
        <a:lstStyle/>
        <a:p>
          <a:r>
            <a:rPr lang="en-US"/>
            <a:t>Committee will be here in the next 10 minutes</a:t>
          </a:r>
        </a:p>
      </dgm:t>
    </dgm:pt>
    <dgm:pt modelId="{A7C530AB-15D1-4F3A-8E1C-F550BE20A69A}" type="parTrans" cxnId="{6495519B-1C3A-4A6E-AEB4-C14A2944EF76}">
      <dgm:prSet/>
      <dgm:spPr/>
      <dgm:t>
        <a:bodyPr/>
        <a:lstStyle/>
        <a:p>
          <a:endParaRPr lang="en-US"/>
        </a:p>
      </dgm:t>
    </dgm:pt>
    <dgm:pt modelId="{339B56E9-9755-4212-A6D4-9884265EE618}" type="sibTrans" cxnId="{6495519B-1C3A-4A6E-AEB4-C14A2944EF76}">
      <dgm:prSet/>
      <dgm:spPr/>
      <dgm:t>
        <a:bodyPr/>
        <a:lstStyle/>
        <a:p>
          <a:endParaRPr lang="en-US"/>
        </a:p>
      </dgm:t>
    </dgm:pt>
    <dgm:pt modelId="{5C5ED486-E449-4202-8912-981B9684C972}">
      <dgm:prSet/>
      <dgm:spPr/>
      <dgm:t>
        <a:bodyPr/>
        <a:lstStyle/>
        <a:p>
          <a:r>
            <a:rPr lang="en-US"/>
            <a:t>Please mute yourself when the presentation starts</a:t>
          </a:r>
        </a:p>
      </dgm:t>
    </dgm:pt>
    <dgm:pt modelId="{666FB949-72E6-4B16-9A17-AA2B6E948AF4}" type="parTrans" cxnId="{BDBBCDAC-D7C7-4D28-BF6B-26DB03BE7887}">
      <dgm:prSet/>
      <dgm:spPr/>
      <dgm:t>
        <a:bodyPr/>
        <a:lstStyle/>
        <a:p>
          <a:endParaRPr lang="en-US"/>
        </a:p>
      </dgm:t>
    </dgm:pt>
    <dgm:pt modelId="{9AC91F1E-7A58-4004-835B-5331B8AF7ABB}" type="sibTrans" cxnId="{BDBBCDAC-D7C7-4D28-BF6B-26DB03BE7887}">
      <dgm:prSet/>
      <dgm:spPr/>
      <dgm:t>
        <a:bodyPr/>
        <a:lstStyle/>
        <a:p>
          <a:endParaRPr lang="en-US"/>
        </a:p>
      </dgm:t>
    </dgm:pt>
    <dgm:pt modelId="{5B01F753-049F-443B-84F0-5FC29D8CBA68}" type="pres">
      <dgm:prSet presAssocID="{87AFF06B-E246-4A14-991F-6DC28639A035}" presName="root" presStyleCnt="0">
        <dgm:presLayoutVars>
          <dgm:dir/>
          <dgm:resizeHandles val="exact"/>
        </dgm:presLayoutVars>
      </dgm:prSet>
      <dgm:spPr/>
    </dgm:pt>
    <dgm:pt modelId="{F28D9DB5-A67D-4B6A-BF64-0C5FC63ABB7E}" type="pres">
      <dgm:prSet presAssocID="{C8EAE7E2-A644-40DF-8973-F69C5AE21945}" presName="compNode" presStyleCnt="0"/>
      <dgm:spPr/>
    </dgm:pt>
    <dgm:pt modelId="{794D371A-D6BC-4D45-AA4C-8D6E0CB38811}" type="pres">
      <dgm:prSet presAssocID="{C8EAE7E2-A644-40DF-8973-F69C5AE2194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CA86725E-4B7E-46DD-A0AC-60F9CDF6D790}" type="pres">
      <dgm:prSet presAssocID="{C8EAE7E2-A644-40DF-8973-F69C5AE21945}" presName="spaceRect" presStyleCnt="0"/>
      <dgm:spPr/>
    </dgm:pt>
    <dgm:pt modelId="{9210BC67-FF38-4CC5-9C8E-279B31EFEA00}" type="pres">
      <dgm:prSet presAssocID="{C8EAE7E2-A644-40DF-8973-F69C5AE21945}" presName="textRect" presStyleLbl="revTx" presStyleIdx="0" presStyleCnt="2">
        <dgm:presLayoutVars>
          <dgm:chMax val="1"/>
          <dgm:chPref val="1"/>
        </dgm:presLayoutVars>
      </dgm:prSet>
      <dgm:spPr/>
    </dgm:pt>
    <dgm:pt modelId="{E2AB26B9-2A9F-44AB-B5DA-D43DD1791BF9}" type="pres">
      <dgm:prSet presAssocID="{339B56E9-9755-4212-A6D4-9884265EE618}" presName="sibTrans" presStyleCnt="0"/>
      <dgm:spPr/>
    </dgm:pt>
    <dgm:pt modelId="{0AEB7F90-BE30-4BFD-A11F-EEC4FB4AF622}" type="pres">
      <dgm:prSet presAssocID="{5C5ED486-E449-4202-8912-981B9684C972}" presName="compNode" presStyleCnt="0"/>
      <dgm:spPr/>
    </dgm:pt>
    <dgm:pt modelId="{20D3F15E-DFE4-448A-AAFB-D8283E286611}" type="pres">
      <dgm:prSet presAssocID="{5C5ED486-E449-4202-8912-981B9684C97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ute Speaker"/>
        </a:ext>
      </dgm:extLst>
    </dgm:pt>
    <dgm:pt modelId="{5254C97C-AA8A-49B2-AA3E-28841F2F81EF}" type="pres">
      <dgm:prSet presAssocID="{5C5ED486-E449-4202-8912-981B9684C972}" presName="spaceRect" presStyleCnt="0"/>
      <dgm:spPr/>
    </dgm:pt>
    <dgm:pt modelId="{10C30ACF-2AE3-45B3-A4C9-AD241668C9E0}" type="pres">
      <dgm:prSet presAssocID="{5C5ED486-E449-4202-8912-981B9684C972}" presName="textRect" presStyleLbl="revTx" presStyleIdx="1" presStyleCnt="2">
        <dgm:presLayoutVars>
          <dgm:chMax val="1"/>
          <dgm:chPref val="1"/>
        </dgm:presLayoutVars>
      </dgm:prSet>
      <dgm:spPr/>
    </dgm:pt>
  </dgm:ptLst>
  <dgm:cxnLst>
    <dgm:cxn modelId="{1D08863B-2A43-4F74-8881-69C5F39D0A48}" type="presOf" srcId="{C8EAE7E2-A644-40DF-8973-F69C5AE21945}" destId="{9210BC67-FF38-4CC5-9C8E-279B31EFEA00}" srcOrd="0" destOrd="0" presId="urn:microsoft.com/office/officeart/2018/2/layout/IconLabelList"/>
    <dgm:cxn modelId="{82FC2897-170A-4434-A330-B49320193BCB}" type="presOf" srcId="{87AFF06B-E246-4A14-991F-6DC28639A035}" destId="{5B01F753-049F-443B-84F0-5FC29D8CBA68}" srcOrd="0" destOrd="0" presId="urn:microsoft.com/office/officeart/2018/2/layout/IconLabelList"/>
    <dgm:cxn modelId="{6495519B-1C3A-4A6E-AEB4-C14A2944EF76}" srcId="{87AFF06B-E246-4A14-991F-6DC28639A035}" destId="{C8EAE7E2-A644-40DF-8973-F69C5AE21945}" srcOrd="0" destOrd="0" parTransId="{A7C530AB-15D1-4F3A-8E1C-F550BE20A69A}" sibTransId="{339B56E9-9755-4212-A6D4-9884265EE618}"/>
    <dgm:cxn modelId="{BDBBCDAC-D7C7-4D28-BF6B-26DB03BE7887}" srcId="{87AFF06B-E246-4A14-991F-6DC28639A035}" destId="{5C5ED486-E449-4202-8912-981B9684C972}" srcOrd="1" destOrd="0" parTransId="{666FB949-72E6-4B16-9A17-AA2B6E948AF4}" sibTransId="{9AC91F1E-7A58-4004-835B-5331B8AF7ABB}"/>
    <dgm:cxn modelId="{EE96BDEB-183D-4251-B102-8AC69B698426}" type="presOf" srcId="{5C5ED486-E449-4202-8912-981B9684C972}" destId="{10C30ACF-2AE3-45B3-A4C9-AD241668C9E0}" srcOrd="0" destOrd="0" presId="urn:microsoft.com/office/officeart/2018/2/layout/IconLabelList"/>
    <dgm:cxn modelId="{72CD2878-E934-4824-AD29-971D5A76894C}" type="presParOf" srcId="{5B01F753-049F-443B-84F0-5FC29D8CBA68}" destId="{F28D9DB5-A67D-4B6A-BF64-0C5FC63ABB7E}" srcOrd="0" destOrd="0" presId="urn:microsoft.com/office/officeart/2018/2/layout/IconLabelList"/>
    <dgm:cxn modelId="{D83C1216-6D6E-4A84-A44A-E9B0741D04FD}" type="presParOf" srcId="{F28D9DB5-A67D-4B6A-BF64-0C5FC63ABB7E}" destId="{794D371A-D6BC-4D45-AA4C-8D6E0CB38811}" srcOrd="0" destOrd="0" presId="urn:microsoft.com/office/officeart/2018/2/layout/IconLabelList"/>
    <dgm:cxn modelId="{16DA04E0-F7F8-405E-8575-7CD65D845E9E}" type="presParOf" srcId="{F28D9DB5-A67D-4B6A-BF64-0C5FC63ABB7E}" destId="{CA86725E-4B7E-46DD-A0AC-60F9CDF6D790}" srcOrd="1" destOrd="0" presId="urn:microsoft.com/office/officeart/2018/2/layout/IconLabelList"/>
    <dgm:cxn modelId="{3A2F95EC-5BF7-4AF7-BFCB-7FE7D8C03099}" type="presParOf" srcId="{F28D9DB5-A67D-4B6A-BF64-0C5FC63ABB7E}" destId="{9210BC67-FF38-4CC5-9C8E-279B31EFEA00}" srcOrd="2" destOrd="0" presId="urn:microsoft.com/office/officeart/2018/2/layout/IconLabelList"/>
    <dgm:cxn modelId="{836270D7-667D-4FE2-B4EC-957D768A39A0}" type="presParOf" srcId="{5B01F753-049F-443B-84F0-5FC29D8CBA68}" destId="{E2AB26B9-2A9F-44AB-B5DA-D43DD1791BF9}" srcOrd="1" destOrd="0" presId="urn:microsoft.com/office/officeart/2018/2/layout/IconLabelList"/>
    <dgm:cxn modelId="{032CF30D-D11A-4B5A-A442-A8736C521B9B}" type="presParOf" srcId="{5B01F753-049F-443B-84F0-5FC29D8CBA68}" destId="{0AEB7F90-BE30-4BFD-A11F-EEC4FB4AF622}" srcOrd="2" destOrd="0" presId="urn:microsoft.com/office/officeart/2018/2/layout/IconLabelList"/>
    <dgm:cxn modelId="{69E14F05-3481-417B-A792-D7019207C543}" type="presParOf" srcId="{0AEB7F90-BE30-4BFD-A11F-EEC4FB4AF622}" destId="{20D3F15E-DFE4-448A-AAFB-D8283E286611}" srcOrd="0" destOrd="0" presId="urn:microsoft.com/office/officeart/2018/2/layout/IconLabelList"/>
    <dgm:cxn modelId="{93A8EF13-9CEF-4780-A3D4-5D9E96B31FD5}" type="presParOf" srcId="{0AEB7F90-BE30-4BFD-A11F-EEC4FB4AF622}" destId="{5254C97C-AA8A-49B2-AA3E-28841F2F81EF}" srcOrd="1" destOrd="0" presId="urn:microsoft.com/office/officeart/2018/2/layout/IconLabelList"/>
    <dgm:cxn modelId="{BF00F201-C6A3-4C99-B996-81FFF0B5F363}" type="presParOf" srcId="{0AEB7F90-BE30-4BFD-A11F-EEC4FB4AF622}" destId="{10C30ACF-2AE3-45B3-A4C9-AD241668C9E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A235299-A33F-4DDC-8319-3A61979E910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9CF9DB9-7215-4925-90AE-60F1F8142186}">
      <dgm:prSet/>
      <dgm:spPr/>
      <dgm:t>
        <a:bodyPr/>
        <a:lstStyle/>
        <a:p>
          <a:r>
            <a:rPr lang="en-US"/>
            <a:t>Threat representations will appear with threat-specific cues</a:t>
          </a:r>
        </a:p>
      </dgm:t>
    </dgm:pt>
    <dgm:pt modelId="{597A1550-2580-4B23-990B-05C1F51072C3}" type="parTrans" cxnId="{60A2B21F-8B7C-47E6-8CF8-E1D84393E766}">
      <dgm:prSet/>
      <dgm:spPr/>
      <dgm:t>
        <a:bodyPr/>
        <a:lstStyle/>
        <a:p>
          <a:endParaRPr lang="en-US"/>
        </a:p>
      </dgm:t>
    </dgm:pt>
    <dgm:pt modelId="{FFC60A34-57E4-46F8-8A1C-6FB3F20FF4A8}" type="sibTrans" cxnId="{60A2B21F-8B7C-47E6-8CF8-E1D84393E766}">
      <dgm:prSet/>
      <dgm:spPr/>
      <dgm:t>
        <a:bodyPr/>
        <a:lstStyle/>
        <a:p>
          <a:endParaRPr lang="en-US"/>
        </a:p>
      </dgm:t>
    </dgm:pt>
    <dgm:pt modelId="{96BD1909-BEBA-4826-A1EA-584EA3FA482E}">
      <dgm:prSet/>
      <dgm:spPr/>
      <dgm:t>
        <a:bodyPr/>
        <a:lstStyle/>
        <a:p>
          <a:r>
            <a:rPr lang="en-US"/>
            <a:t>Threat representations will posses some unexpected features</a:t>
          </a:r>
        </a:p>
      </dgm:t>
    </dgm:pt>
    <dgm:pt modelId="{1095F5FB-65B7-4929-9413-0C1ECE2C841B}" type="parTrans" cxnId="{F44B751C-2126-42C3-B355-9970199504EA}">
      <dgm:prSet/>
      <dgm:spPr/>
      <dgm:t>
        <a:bodyPr/>
        <a:lstStyle/>
        <a:p>
          <a:endParaRPr lang="en-US"/>
        </a:p>
      </dgm:t>
    </dgm:pt>
    <dgm:pt modelId="{9B2DC472-6261-4BE9-9111-58935CE78E76}" type="sibTrans" cxnId="{F44B751C-2126-42C3-B355-9970199504EA}">
      <dgm:prSet/>
      <dgm:spPr/>
      <dgm:t>
        <a:bodyPr/>
        <a:lstStyle/>
        <a:p>
          <a:endParaRPr lang="en-US"/>
        </a:p>
      </dgm:t>
    </dgm:pt>
    <dgm:pt modelId="{8EF7D608-2CA7-4D40-968C-6F20F51B7A0D}" type="pres">
      <dgm:prSet presAssocID="{7A235299-A33F-4DDC-8319-3A61979E9108}" presName="hierChild1" presStyleCnt="0">
        <dgm:presLayoutVars>
          <dgm:chPref val="1"/>
          <dgm:dir/>
          <dgm:animOne val="branch"/>
          <dgm:animLvl val="lvl"/>
          <dgm:resizeHandles/>
        </dgm:presLayoutVars>
      </dgm:prSet>
      <dgm:spPr/>
    </dgm:pt>
    <dgm:pt modelId="{2936D015-A44E-6242-9420-07B030EAB45B}" type="pres">
      <dgm:prSet presAssocID="{D9CF9DB9-7215-4925-90AE-60F1F8142186}" presName="hierRoot1" presStyleCnt="0"/>
      <dgm:spPr/>
    </dgm:pt>
    <dgm:pt modelId="{743D0243-DC26-D048-AB3B-9F7CCF93F998}" type="pres">
      <dgm:prSet presAssocID="{D9CF9DB9-7215-4925-90AE-60F1F8142186}" presName="composite" presStyleCnt="0"/>
      <dgm:spPr/>
    </dgm:pt>
    <dgm:pt modelId="{8958D848-7C9D-7240-97C8-3F9870757948}" type="pres">
      <dgm:prSet presAssocID="{D9CF9DB9-7215-4925-90AE-60F1F8142186}" presName="background" presStyleLbl="node0" presStyleIdx="0" presStyleCnt="2"/>
      <dgm:spPr/>
    </dgm:pt>
    <dgm:pt modelId="{A5585390-9402-F949-A801-DF9433F7E065}" type="pres">
      <dgm:prSet presAssocID="{D9CF9DB9-7215-4925-90AE-60F1F8142186}" presName="text" presStyleLbl="fgAcc0" presStyleIdx="0" presStyleCnt="2">
        <dgm:presLayoutVars>
          <dgm:chPref val="3"/>
        </dgm:presLayoutVars>
      </dgm:prSet>
      <dgm:spPr/>
    </dgm:pt>
    <dgm:pt modelId="{BE9035E7-0116-0D43-BB0F-94183AF1A77B}" type="pres">
      <dgm:prSet presAssocID="{D9CF9DB9-7215-4925-90AE-60F1F8142186}" presName="hierChild2" presStyleCnt="0"/>
      <dgm:spPr/>
    </dgm:pt>
    <dgm:pt modelId="{4035923A-CC83-9A43-A9BA-5F7B7440CD1C}" type="pres">
      <dgm:prSet presAssocID="{96BD1909-BEBA-4826-A1EA-584EA3FA482E}" presName="hierRoot1" presStyleCnt="0"/>
      <dgm:spPr/>
    </dgm:pt>
    <dgm:pt modelId="{BDEE34B2-4478-BD45-9EF3-DDCD44E959E8}" type="pres">
      <dgm:prSet presAssocID="{96BD1909-BEBA-4826-A1EA-584EA3FA482E}" presName="composite" presStyleCnt="0"/>
      <dgm:spPr/>
    </dgm:pt>
    <dgm:pt modelId="{CD84C202-57E8-9F44-88B1-9982C4E74E20}" type="pres">
      <dgm:prSet presAssocID="{96BD1909-BEBA-4826-A1EA-584EA3FA482E}" presName="background" presStyleLbl="node0" presStyleIdx="1" presStyleCnt="2"/>
      <dgm:spPr/>
    </dgm:pt>
    <dgm:pt modelId="{972BCF11-5369-224A-A3EC-F9BDD4850F3F}" type="pres">
      <dgm:prSet presAssocID="{96BD1909-BEBA-4826-A1EA-584EA3FA482E}" presName="text" presStyleLbl="fgAcc0" presStyleIdx="1" presStyleCnt="2">
        <dgm:presLayoutVars>
          <dgm:chPref val="3"/>
        </dgm:presLayoutVars>
      </dgm:prSet>
      <dgm:spPr/>
    </dgm:pt>
    <dgm:pt modelId="{EECD7C15-4AD7-5845-BFC4-18ADB3A186D7}" type="pres">
      <dgm:prSet presAssocID="{96BD1909-BEBA-4826-A1EA-584EA3FA482E}" presName="hierChild2" presStyleCnt="0"/>
      <dgm:spPr/>
    </dgm:pt>
  </dgm:ptLst>
  <dgm:cxnLst>
    <dgm:cxn modelId="{F44B751C-2126-42C3-B355-9970199504EA}" srcId="{7A235299-A33F-4DDC-8319-3A61979E9108}" destId="{96BD1909-BEBA-4826-A1EA-584EA3FA482E}" srcOrd="1" destOrd="0" parTransId="{1095F5FB-65B7-4929-9413-0C1ECE2C841B}" sibTransId="{9B2DC472-6261-4BE9-9111-58935CE78E76}"/>
    <dgm:cxn modelId="{60A2B21F-8B7C-47E6-8CF8-E1D84393E766}" srcId="{7A235299-A33F-4DDC-8319-3A61979E9108}" destId="{D9CF9DB9-7215-4925-90AE-60F1F8142186}" srcOrd="0" destOrd="0" parTransId="{597A1550-2580-4B23-990B-05C1F51072C3}" sibTransId="{FFC60A34-57E4-46F8-8A1C-6FB3F20FF4A8}"/>
    <dgm:cxn modelId="{9D23E473-D61E-4047-8E82-1CA163C430A8}" type="presOf" srcId="{D9CF9DB9-7215-4925-90AE-60F1F8142186}" destId="{A5585390-9402-F949-A801-DF9433F7E065}" srcOrd="0" destOrd="0" presId="urn:microsoft.com/office/officeart/2005/8/layout/hierarchy1"/>
    <dgm:cxn modelId="{72D6FEE1-141A-0F4C-A9E9-4A26FEE843B9}" type="presOf" srcId="{96BD1909-BEBA-4826-A1EA-584EA3FA482E}" destId="{972BCF11-5369-224A-A3EC-F9BDD4850F3F}" srcOrd="0" destOrd="0" presId="urn:microsoft.com/office/officeart/2005/8/layout/hierarchy1"/>
    <dgm:cxn modelId="{0BE3C7E5-AC0E-9848-B82A-DD8C06AAD7F9}" type="presOf" srcId="{7A235299-A33F-4DDC-8319-3A61979E9108}" destId="{8EF7D608-2CA7-4D40-968C-6F20F51B7A0D}" srcOrd="0" destOrd="0" presId="urn:microsoft.com/office/officeart/2005/8/layout/hierarchy1"/>
    <dgm:cxn modelId="{90C2AD4A-6227-8B45-8B7A-54A2693D4FE1}" type="presParOf" srcId="{8EF7D608-2CA7-4D40-968C-6F20F51B7A0D}" destId="{2936D015-A44E-6242-9420-07B030EAB45B}" srcOrd="0" destOrd="0" presId="urn:microsoft.com/office/officeart/2005/8/layout/hierarchy1"/>
    <dgm:cxn modelId="{93BD090E-A03A-F74E-B4A5-DFD2F323C687}" type="presParOf" srcId="{2936D015-A44E-6242-9420-07B030EAB45B}" destId="{743D0243-DC26-D048-AB3B-9F7CCF93F998}" srcOrd="0" destOrd="0" presId="urn:microsoft.com/office/officeart/2005/8/layout/hierarchy1"/>
    <dgm:cxn modelId="{B6247EB4-5464-4743-9203-406E8E56B0C8}" type="presParOf" srcId="{743D0243-DC26-D048-AB3B-9F7CCF93F998}" destId="{8958D848-7C9D-7240-97C8-3F9870757948}" srcOrd="0" destOrd="0" presId="urn:microsoft.com/office/officeart/2005/8/layout/hierarchy1"/>
    <dgm:cxn modelId="{B3078F63-F1AF-CD4B-96A7-73BE3690D36D}" type="presParOf" srcId="{743D0243-DC26-D048-AB3B-9F7CCF93F998}" destId="{A5585390-9402-F949-A801-DF9433F7E065}" srcOrd="1" destOrd="0" presId="urn:microsoft.com/office/officeart/2005/8/layout/hierarchy1"/>
    <dgm:cxn modelId="{313B6E11-AC58-B344-B721-B2C4D7EDE020}" type="presParOf" srcId="{2936D015-A44E-6242-9420-07B030EAB45B}" destId="{BE9035E7-0116-0D43-BB0F-94183AF1A77B}" srcOrd="1" destOrd="0" presId="urn:microsoft.com/office/officeart/2005/8/layout/hierarchy1"/>
    <dgm:cxn modelId="{636C2B88-7948-5640-BCD0-53DA83EAD866}" type="presParOf" srcId="{8EF7D608-2CA7-4D40-968C-6F20F51B7A0D}" destId="{4035923A-CC83-9A43-A9BA-5F7B7440CD1C}" srcOrd="1" destOrd="0" presId="urn:microsoft.com/office/officeart/2005/8/layout/hierarchy1"/>
    <dgm:cxn modelId="{96C91CD1-E435-1546-815E-FBA82C5F7A15}" type="presParOf" srcId="{4035923A-CC83-9A43-A9BA-5F7B7440CD1C}" destId="{BDEE34B2-4478-BD45-9EF3-DDCD44E959E8}" srcOrd="0" destOrd="0" presId="urn:microsoft.com/office/officeart/2005/8/layout/hierarchy1"/>
    <dgm:cxn modelId="{1002EF6C-7502-544C-AA8C-C9749240F148}" type="presParOf" srcId="{BDEE34B2-4478-BD45-9EF3-DDCD44E959E8}" destId="{CD84C202-57E8-9F44-88B1-9982C4E74E20}" srcOrd="0" destOrd="0" presId="urn:microsoft.com/office/officeart/2005/8/layout/hierarchy1"/>
    <dgm:cxn modelId="{4E5F611B-8FFE-EE4D-9ADF-BCBCAD9F863E}" type="presParOf" srcId="{BDEE34B2-4478-BD45-9EF3-DDCD44E959E8}" destId="{972BCF11-5369-224A-A3EC-F9BDD4850F3F}" srcOrd="1" destOrd="0" presId="urn:microsoft.com/office/officeart/2005/8/layout/hierarchy1"/>
    <dgm:cxn modelId="{33A99F0B-9A41-044B-B96C-2325F35AEDEE}" type="presParOf" srcId="{4035923A-CC83-9A43-A9BA-5F7B7440CD1C}" destId="{EECD7C15-4AD7-5845-BFC4-18ADB3A186D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A47952-1933-4391-8C0C-1F08B6C6DDA1}"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56EC201E-799F-4712-B419-E6B98F8929C2}">
      <dgm:prSet/>
      <dgm:spPr/>
      <dgm:t>
        <a:bodyPr/>
        <a:lstStyle/>
        <a:p>
          <a:r>
            <a:rPr lang="en-US"/>
            <a:t>Chapter 1. The behavioral immune system</a:t>
          </a:r>
        </a:p>
      </dgm:t>
    </dgm:pt>
    <dgm:pt modelId="{98BB19C6-1D2B-4D16-949C-81B5A5792289}" type="parTrans" cxnId="{ADD39A38-CF3D-404A-AE41-532027CBE798}">
      <dgm:prSet/>
      <dgm:spPr/>
      <dgm:t>
        <a:bodyPr/>
        <a:lstStyle/>
        <a:p>
          <a:endParaRPr lang="en-US"/>
        </a:p>
      </dgm:t>
    </dgm:pt>
    <dgm:pt modelId="{3B36D355-6E5C-4D1A-AED6-0F3E4D6AB8DE}" type="sibTrans" cxnId="{ADD39A38-CF3D-404A-AE41-532027CBE798}">
      <dgm:prSet phldrT="1" phldr="0"/>
      <dgm:spPr/>
      <dgm:t>
        <a:bodyPr/>
        <a:lstStyle/>
        <a:p>
          <a:r>
            <a:rPr lang="en-US"/>
            <a:t>1</a:t>
          </a:r>
        </a:p>
      </dgm:t>
    </dgm:pt>
    <dgm:pt modelId="{F955567B-645A-4EC8-973B-936C20D05D53}">
      <dgm:prSet/>
      <dgm:spPr/>
      <dgm:t>
        <a:bodyPr/>
        <a:lstStyle/>
        <a:p>
          <a:r>
            <a:rPr lang="en-US"/>
            <a:t>Chapter 2. Differences in infection cue strength</a:t>
          </a:r>
        </a:p>
      </dgm:t>
    </dgm:pt>
    <dgm:pt modelId="{F959B755-59A6-4021-AE89-DBFDD60C5090}" type="parTrans" cxnId="{19269434-EEF5-466F-AADF-6301FB2E02C6}">
      <dgm:prSet/>
      <dgm:spPr/>
      <dgm:t>
        <a:bodyPr/>
        <a:lstStyle/>
        <a:p>
          <a:endParaRPr lang="en-US"/>
        </a:p>
      </dgm:t>
    </dgm:pt>
    <dgm:pt modelId="{C2A1E113-135D-4BAE-A132-FA039E39B10D}" type="sibTrans" cxnId="{19269434-EEF5-466F-AADF-6301FB2E02C6}">
      <dgm:prSet phldrT="2" phldr="0"/>
      <dgm:spPr/>
      <dgm:t>
        <a:bodyPr/>
        <a:lstStyle/>
        <a:p>
          <a:r>
            <a:rPr lang="en-US"/>
            <a:t>2</a:t>
          </a:r>
        </a:p>
      </dgm:t>
    </dgm:pt>
    <dgm:pt modelId="{58435542-8C08-4DAF-B730-F5D1EDDBB9C0}">
      <dgm:prSet/>
      <dgm:spPr/>
      <dgm:t>
        <a:bodyPr/>
        <a:lstStyle/>
        <a:p>
          <a:r>
            <a:rPr lang="en-US"/>
            <a:t>Chapter 3. Mental representations of infected others</a:t>
          </a:r>
        </a:p>
      </dgm:t>
    </dgm:pt>
    <dgm:pt modelId="{101BDB84-B749-43F9-92E1-D96BBA463859}" type="parTrans" cxnId="{867E5573-08C9-45FE-BE7A-FFEA934CF0F5}">
      <dgm:prSet/>
      <dgm:spPr/>
      <dgm:t>
        <a:bodyPr/>
        <a:lstStyle/>
        <a:p>
          <a:endParaRPr lang="en-US"/>
        </a:p>
      </dgm:t>
    </dgm:pt>
    <dgm:pt modelId="{15364564-47D6-4A67-9299-6330193E894F}" type="sibTrans" cxnId="{867E5573-08C9-45FE-BE7A-FFEA934CF0F5}">
      <dgm:prSet phldrT="3" phldr="0"/>
      <dgm:spPr/>
      <dgm:t>
        <a:bodyPr/>
        <a:lstStyle/>
        <a:p>
          <a:r>
            <a:rPr lang="en-US"/>
            <a:t>3</a:t>
          </a:r>
        </a:p>
      </dgm:t>
    </dgm:pt>
    <dgm:pt modelId="{6693C39A-059E-2342-9849-3EE20A53A60E}" type="pres">
      <dgm:prSet presAssocID="{29A47952-1933-4391-8C0C-1F08B6C6DDA1}" presName="Name0" presStyleCnt="0">
        <dgm:presLayoutVars>
          <dgm:animLvl val="lvl"/>
          <dgm:resizeHandles val="exact"/>
        </dgm:presLayoutVars>
      </dgm:prSet>
      <dgm:spPr/>
    </dgm:pt>
    <dgm:pt modelId="{525D3F39-7C8B-C94D-8A05-539275DE8EE9}" type="pres">
      <dgm:prSet presAssocID="{56EC201E-799F-4712-B419-E6B98F8929C2}" presName="compositeNode" presStyleCnt="0">
        <dgm:presLayoutVars>
          <dgm:bulletEnabled val="1"/>
        </dgm:presLayoutVars>
      </dgm:prSet>
      <dgm:spPr/>
    </dgm:pt>
    <dgm:pt modelId="{651630E7-3A2D-D144-BC93-A71B5E62CCDF}" type="pres">
      <dgm:prSet presAssocID="{56EC201E-799F-4712-B419-E6B98F8929C2}" presName="bgRect" presStyleLbl="bgAccFollowNode1" presStyleIdx="0" presStyleCnt="3"/>
      <dgm:spPr/>
    </dgm:pt>
    <dgm:pt modelId="{0238271D-2B9F-304C-87FE-B7826B92ADD3}" type="pres">
      <dgm:prSet presAssocID="{3B36D355-6E5C-4D1A-AED6-0F3E4D6AB8DE}" presName="sibTransNodeCircle" presStyleLbl="alignNode1" presStyleIdx="0" presStyleCnt="6">
        <dgm:presLayoutVars>
          <dgm:chMax val="0"/>
          <dgm:bulletEnabled/>
        </dgm:presLayoutVars>
      </dgm:prSet>
      <dgm:spPr/>
    </dgm:pt>
    <dgm:pt modelId="{1FB2142F-9CC9-ED4B-84CE-AB5214383B6C}" type="pres">
      <dgm:prSet presAssocID="{56EC201E-799F-4712-B419-E6B98F8929C2}" presName="bottomLine" presStyleLbl="alignNode1" presStyleIdx="1" presStyleCnt="6">
        <dgm:presLayoutVars/>
      </dgm:prSet>
      <dgm:spPr/>
    </dgm:pt>
    <dgm:pt modelId="{1A77DA91-90EA-7E4D-BAF2-A7F7872863D8}" type="pres">
      <dgm:prSet presAssocID="{56EC201E-799F-4712-B419-E6B98F8929C2}" presName="nodeText" presStyleLbl="bgAccFollowNode1" presStyleIdx="0" presStyleCnt="3">
        <dgm:presLayoutVars>
          <dgm:bulletEnabled val="1"/>
        </dgm:presLayoutVars>
      </dgm:prSet>
      <dgm:spPr/>
    </dgm:pt>
    <dgm:pt modelId="{42B1A547-B3EF-8A4C-B826-E9775B72B836}" type="pres">
      <dgm:prSet presAssocID="{3B36D355-6E5C-4D1A-AED6-0F3E4D6AB8DE}" presName="sibTrans" presStyleCnt="0"/>
      <dgm:spPr/>
    </dgm:pt>
    <dgm:pt modelId="{C04BDD80-9FE7-9340-98D5-4EBD879007D2}" type="pres">
      <dgm:prSet presAssocID="{F955567B-645A-4EC8-973B-936C20D05D53}" presName="compositeNode" presStyleCnt="0">
        <dgm:presLayoutVars>
          <dgm:bulletEnabled val="1"/>
        </dgm:presLayoutVars>
      </dgm:prSet>
      <dgm:spPr/>
    </dgm:pt>
    <dgm:pt modelId="{08C14AE7-52FB-C449-9E78-75B6EE5FF27E}" type="pres">
      <dgm:prSet presAssocID="{F955567B-645A-4EC8-973B-936C20D05D53}" presName="bgRect" presStyleLbl="bgAccFollowNode1" presStyleIdx="1" presStyleCnt="3"/>
      <dgm:spPr/>
    </dgm:pt>
    <dgm:pt modelId="{33841789-26F0-6541-A1E9-55537DAB6BC4}" type="pres">
      <dgm:prSet presAssocID="{C2A1E113-135D-4BAE-A132-FA039E39B10D}" presName="sibTransNodeCircle" presStyleLbl="alignNode1" presStyleIdx="2" presStyleCnt="6">
        <dgm:presLayoutVars>
          <dgm:chMax val="0"/>
          <dgm:bulletEnabled/>
        </dgm:presLayoutVars>
      </dgm:prSet>
      <dgm:spPr/>
    </dgm:pt>
    <dgm:pt modelId="{7BF4BA95-9410-BA46-9B30-30407E88E3FD}" type="pres">
      <dgm:prSet presAssocID="{F955567B-645A-4EC8-973B-936C20D05D53}" presName="bottomLine" presStyleLbl="alignNode1" presStyleIdx="3" presStyleCnt="6">
        <dgm:presLayoutVars/>
      </dgm:prSet>
      <dgm:spPr/>
    </dgm:pt>
    <dgm:pt modelId="{43AC9377-B210-B44A-A141-7F1AB4066FA5}" type="pres">
      <dgm:prSet presAssocID="{F955567B-645A-4EC8-973B-936C20D05D53}" presName="nodeText" presStyleLbl="bgAccFollowNode1" presStyleIdx="1" presStyleCnt="3">
        <dgm:presLayoutVars>
          <dgm:bulletEnabled val="1"/>
        </dgm:presLayoutVars>
      </dgm:prSet>
      <dgm:spPr/>
    </dgm:pt>
    <dgm:pt modelId="{CB27AB4D-23E8-264A-8056-BF9C6D89C25D}" type="pres">
      <dgm:prSet presAssocID="{C2A1E113-135D-4BAE-A132-FA039E39B10D}" presName="sibTrans" presStyleCnt="0"/>
      <dgm:spPr/>
    </dgm:pt>
    <dgm:pt modelId="{E00D3161-F8E8-E94F-A6D5-62572A1A666F}" type="pres">
      <dgm:prSet presAssocID="{58435542-8C08-4DAF-B730-F5D1EDDBB9C0}" presName="compositeNode" presStyleCnt="0">
        <dgm:presLayoutVars>
          <dgm:bulletEnabled val="1"/>
        </dgm:presLayoutVars>
      </dgm:prSet>
      <dgm:spPr/>
    </dgm:pt>
    <dgm:pt modelId="{5EE68AA7-E427-AF4B-AC29-5123875D6B51}" type="pres">
      <dgm:prSet presAssocID="{58435542-8C08-4DAF-B730-F5D1EDDBB9C0}" presName="bgRect" presStyleLbl="bgAccFollowNode1" presStyleIdx="2" presStyleCnt="3"/>
      <dgm:spPr/>
    </dgm:pt>
    <dgm:pt modelId="{B01793A4-4721-4140-A332-A70CA2AFCC45}" type="pres">
      <dgm:prSet presAssocID="{15364564-47D6-4A67-9299-6330193E894F}" presName="sibTransNodeCircle" presStyleLbl="alignNode1" presStyleIdx="4" presStyleCnt="6">
        <dgm:presLayoutVars>
          <dgm:chMax val="0"/>
          <dgm:bulletEnabled/>
        </dgm:presLayoutVars>
      </dgm:prSet>
      <dgm:spPr/>
    </dgm:pt>
    <dgm:pt modelId="{5851B13E-FD25-BD4C-897B-B29FAA8B431B}" type="pres">
      <dgm:prSet presAssocID="{58435542-8C08-4DAF-B730-F5D1EDDBB9C0}" presName="bottomLine" presStyleLbl="alignNode1" presStyleIdx="5" presStyleCnt="6">
        <dgm:presLayoutVars/>
      </dgm:prSet>
      <dgm:spPr/>
    </dgm:pt>
    <dgm:pt modelId="{475D9BB4-22FA-A741-9CDA-9B3F88AEF641}" type="pres">
      <dgm:prSet presAssocID="{58435542-8C08-4DAF-B730-F5D1EDDBB9C0}" presName="nodeText" presStyleLbl="bgAccFollowNode1" presStyleIdx="2" presStyleCnt="3">
        <dgm:presLayoutVars>
          <dgm:bulletEnabled val="1"/>
        </dgm:presLayoutVars>
      </dgm:prSet>
      <dgm:spPr/>
    </dgm:pt>
  </dgm:ptLst>
  <dgm:cxnLst>
    <dgm:cxn modelId="{D777D900-59BB-4B45-8312-CB4BEECFD624}" type="presOf" srcId="{F955567B-645A-4EC8-973B-936C20D05D53}" destId="{43AC9377-B210-B44A-A141-7F1AB4066FA5}" srcOrd="1" destOrd="0" presId="urn:microsoft.com/office/officeart/2016/7/layout/BasicLinearProcessNumbered"/>
    <dgm:cxn modelId="{38790009-6281-1F4C-A75C-4471CB48B754}" type="presOf" srcId="{58435542-8C08-4DAF-B730-F5D1EDDBB9C0}" destId="{475D9BB4-22FA-A741-9CDA-9B3F88AEF641}" srcOrd="1" destOrd="0" presId="urn:microsoft.com/office/officeart/2016/7/layout/BasicLinearProcessNumbered"/>
    <dgm:cxn modelId="{D77E2610-4B3A-7A4A-974D-A5BDC84A11EB}" type="presOf" srcId="{F955567B-645A-4EC8-973B-936C20D05D53}" destId="{08C14AE7-52FB-C449-9E78-75B6EE5FF27E}" srcOrd="0" destOrd="0" presId="urn:microsoft.com/office/officeart/2016/7/layout/BasicLinearProcessNumbered"/>
    <dgm:cxn modelId="{59531B27-427C-7244-B789-1F07997D756E}" type="presOf" srcId="{C2A1E113-135D-4BAE-A132-FA039E39B10D}" destId="{33841789-26F0-6541-A1E9-55537DAB6BC4}" srcOrd="0" destOrd="0" presId="urn:microsoft.com/office/officeart/2016/7/layout/BasicLinearProcessNumbered"/>
    <dgm:cxn modelId="{3D71FD28-66BF-8B4C-ADDF-4EA1C92F6F33}" type="presOf" srcId="{56EC201E-799F-4712-B419-E6B98F8929C2}" destId="{1A77DA91-90EA-7E4D-BAF2-A7F7872863D8}" srcOrd="1" destOrd="0" presId="urn:microsoft.com/office/officeart/2016/7/layout/BasicLinearProcessNumbered"/>
    <dgm:cxn modelId="{19269434-EEF5-466F-AADF-6301FB2E02C6}" srcId="{29A47952-1933-4391-8C0C-1F08B6C6DDA1}" destId="{F955567B-645A-4EC8-973B-936C20D05D53}" srcOrd="1" destOrd="0" parTransId="{F959B755-59A6-4021-AE89-DBFDD60C5090}" sibTransId="{C2A1E113-135D-4BAE-A132-FA039E39B10D}"/>
    <dgm:cxn modelId="{ADD39A38-CF3D-404A-AE41-532027CBE798}" srcId="{29A47952-1933-4391-8C0C-1F08B6C6DDA1}" destId="{56EC201E-799F-4712-B419-E6B98F8929C2}" srcOrd="0" destOrd="0" parTransId="{98BB19C6-1D2B-4D16-949C-81B5A5792289}" sibTransId="{3B36D355-6E5C-4D1A-AED6-0F3E4D6AB8DE}"/>
    <dgm:cxn modelId="{4161494E-6C8C-824E-81FE-B2967A767063}" type="presOf" srcId="{15364564-47D6-4A67-9299-6330193E894F}" destId="{B01793A4-4721-4140-A332-A70CA2AFCC45}" srcOrd="0" destOrd="0" presId="urn:microsoft.com/office/officeart/2016/7/layout/BasicLinearProcessNumbered"/>
    <dgm:cxn modelId="{867E5573-08C9-45FE-BE7A-FFEA934CF0F5}" srcId="{29A47952-1933-4391-8C0C-1F08B6C6DDA1}" destId="{58435542-8C08-4DAF-B730-F5D1EDDBB9C0}" srcOrd="2" destOrd="0" parTransId="{101BDB84-B749-43F9-92E1-D96BBA463859}" sibTransId="{15364564-47D6-4A67-9299-6330193E894F}"/>
    <dgm:cxn modelId="{D5BECA88-F0A2-ED4A-B77E-99A1A9A5FFCE}" type="presOf" srcId="{3B36D355-6E5C-4D1A-AED6-0F3E4D6AB8DE}" destId="{0238271D-2B9F-304C-87FE-B7826B92ADD3}" srcOrd="0" destOrd="0" presId="urn:microsoft.com/office/officeart/2016/7/layout/BasicLinearProcessNumbered"/>
    <dgm:cxn modelId="{341AF58C-057A-0D44-8E82-F2DBCAAE6357}" type="presOf" srcId="{56EC201E-799F-4712-B419-E6B98F8929C2}" destId="{651630E7-3A2D-D144-BC93-A71B5E62CCDF}" srcOrd="0" destOrd="0" presId="urn:microsoft.com/office/officeart/2016/7/layout/BasicLinearProcessNumbered"/>
    <dgm:cxn modelId="{EEEC2DAF-A326-8247-8EC9-8FCF238DF53D}" type="presOf" srcId="{29A47952-1933-4391-8C0C-1F08B6C6DDA1}" destId="{6693C39A-059E-2342-9849-3EE20A53A60E}" srcOrd="0" destOrd="0" presId="urn:microsoft.com/office/officeart/2016/7/layout/BasicLinearProcessNumbered"/>
    <dgm:cxn modelId="{0C0CFFD7-A296-E645-B543-CFA771C81D08}" type="presOf" srcId="{58435542-8C08-4DAF-B730-F5D1EDDBB9C0}" destId="{5EE68AA7-E427-AF4B-AC29-5123875D6B51}" srcOrd="0" destOrd="0" presId="urn:microsoft.com/office/officeart/2016/7/layout/BasicLinearProcessNumbered"/>
    <dgm:cxn modelId="{03263FF0-8BF4-2B44-82C1-2EDF3A0FF30B}" type="presParOf" srcId="{6693C39A-059E-2342-9849-3EE20A53A60E}" destId="{525D3F39-7C8B-C94D-8A05-539275DE8EE9}" srcOrd="0" destOrd="0" presId="urn:microsoft.com/office/officeart/2016/7/layout/BasicLinearProcessNumbered"/>
    <dgm:cxn modelId="{9A068FC5-CC63-FC44-B934-DD14153F1FDC}" type="presParOf" srcId="{525D3F39-7C8B-C94D-8A05-539275DE8EE9}" destId="{651630E7-3A2D-D144-BC93-A71B5E62CCDF}" srcOrd="0" destOrd="0" presId="urn:microsoft.com/office/officeart/2016/7/layout/BasicLinearProcessNumbered"/>
    <dgm:cxn modelId="{8C43ED8F-A5A9-9C4C-B0FE-2F5C37E3DB66}" type="presParOf" srcId="{525D3F39-7C8B-C94D-8A05-539275DE8EE9}" destId="{0238271D-2B9F-304C-87FE-B7826B92ADD3}" srcOrd="1" destOrd="0" presId="urn:microsoft.com/office/officeart/2016/7/layout/BasicLinearProcessNumbered"/>
    <dgm:cxn modelId="{2EBDC66D-C922-8E49-B3AC-95496C9F7B74}" type="presParOf" srcId="{525D3F39-7C8B-C94D-8A05-539275DE8EE9}" destId="{1FB2142F-9CC9-ED4B-84CE-AB5214383B6C}" srcOrd="2" destOrd="0" presId="urn:microsoft.com/office/officeart/2016/7/layout/BasicLinearProcessNumbered"/>
    <dgm:cxn modelId="{A7037C31-E232-D44F-A22F-169953FC6415}" type="presParOf" srcId="{525D3F39-7C8B-C94D-8A05-539275DE8EE9}" destId="{1A77DA91-90EA-7E4D-BAF2-A7F7872863D8}" srcOrd="3" destOrd="0" presId="urn:microsoft.com/office/officeart/2016/7/layout/BasicLinearProcessNumbered"/>
    <dgm:cxn modelId="{2155A787-338F-2E48-A3CF-BBF8B3D693FD}" type="presParOf" srcId="{6693C39A-059E-2342-9849-3EE20A53A60E}" destId="{42B1A547-B3EF-8A4C-B826-E9775B72B836}" srcOrd="1" destOrd="0" presId="urn:microsoft.com/office/officeart/2016/7/layout/BasicLinearProcessNumbered"/>
    <dgm:cxn modelId="{E45ACD40-F462-924F-8B4A-AD3C89E305F8}" type="presParOf" srcId="{6693C39A-059E-2342-9849-3EE20A53A60E}" destId="{C04BDD80-9FE7-9340-98D5-4EBD879007D2}" srcOrd="2" destOrd="0" presId="urn:microsoft.com/office/officeart/2016/7/layout/BasicLinearProcessNumbered"/>
    <dgm:cxn modelId="{61477C0D-2D0F-F04D-8BD0-31F7A1353DDA}" type="presParOf" srcId="{C04BDD80-9FE7-9340-98D5-4EBD879007D2}" destId="{08C14AE7-52FB-C449-9E78-75B6EE5FF27E}" srcOrd="0" destOrd="0" presId="urn:microsoft.com/office/officeart/2016/7/layout/BasicLinearProcessNumbered"/>
    <dgm:cxn modelId="{BBAB63E9-DB8D-9A48-85FE-B9C64FE61431}" type="presParOf" srcId="{C04BDD80-9FE7-9340-98D5-4EBD879007D2}" destId="{33841789-26F0-6541-A1E9-55537DAB6BC4}" srcOrd="1" destOrd="0" presId="urn:microsoft.com/office/officeart/2016/7/layout/BasicLinearProcessNumbered"/>
    <dgm:cxn modelId="{184D3140-369C-D34A-B534-F8D6AB712BC5}" type="presParOf" srcId="{C04BDD80-9FE7-9340-98D5-4EBD879007D2}" destId="{7BF4BA95-9410-BA46-9B30-30407E88E3FD}" srcOrd="2" destOrd="0" presId="urn:microsoft.com/office/officeart/2016/7/layout/BasicLinearProcessNumbered"/>
    <dgm:cxn modelId="{176E8CD5-5E81-5A47-B52F-1BB04F250AE4}" type="presParOf" srcId="{C04BDD80-9FE7-9340-98D5-4EBD879007D2}" destId="{43AC9377-B210-B44A-A141-7F1AB4066FA5}" srcOrd="3" destOrd="0" presId="urn:microsoft.com/office/officeart/2016/7/layout/BasicLinearProcessNumbered"/>
    <dgm:cxn modelId="{64FD2489-5682-9D45-9CC2-3064A61D7E01}" type="presParOf" srcId="{6693C39A-059E-2342-9849-3EE20A53A60E}" destId="{CB27AB4D-23E8-264A-8056-BF9C6D89C25D}" srcOrd="3" destOrd="0" presId="urn:microsoft.com/office/officeart/2016/7/layout/BasicLinearProcessNumbered"/>
    <dgm:cxn modelId="{E756D50C-7C78-BD43-919F-56000B7828CC}" type="presParOf" srcId="{6693C39A-059E-2342-9849-3EE20A53A60E}" destId="{E00D3161-F8E8-E94F-A6D5-62572A1A666F}" srcOrd="4" destOrd="0" presId="urn:microsoft.com/office/officeart/2016/7/layout/BasicLinearProcessNumbered"/>
    <dgm:cxn modelId="{B2C7345F-269E-1244-8E3B-522BC29C2895}" type="presParOf" srcId="{E00D3161-F8E8-E94F-A6D5-62572A1A666F}" destId="{5EE68AA7-E427-AF4B-AC29-5123875D6B51}" srcOrd="0" destOrd="0" presId="urn:microsoft.com/office/officeart/2016/7/layout/BasicLinearProcessNumbered"/>
    <dgm:cxn modelId="{8C8EA530-C2F2-D844-B839-DB23EEC1BDAC}" type="presParOf" srcId="{E00D3161-F8E8-E94F-A6D5-62572A1A666F}" destId="{B01793A4-4721-4140-A332-A70CA2AFCC45}" srcOrd="1" destOrd="0" presId="urn:microsoft.com/office/officeart/2016/7/layout/BasicLinearProcessNumbered"/>
    <dgm:cxn modelId="{CB4F6874-B2B9-FE4A-BE00-2E9A6965198D}" type="presParOf" srcId="{E00D3161-F8E8-E94F-A6D5-62572A1A666F}" destId="{5851B13E-FD25-BD4C-897B-B29FAA8B431B}" srcOrd="2" destOrd="0" presId="urn:microsoft.com/office/officeart/2016/7/layout/BasicLinearProcessNumbered"/>
    <dgm:cxn modelId="{1C3128D8-2290-C647-B5F7-EF49AE91C1D0}" type="presParOf" srcId="{E00D3161-F8E8-E94F-A6D5-62572A1A666F}" destId="{475D9BB4-22FA-A741-9CDA-9B3F88AEF64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996DF6-02D4-4B43-8184-B04C1B0F8EA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2A22A4EB-8DBB-4797-AB48-99CBDED4671A}">
      <dgm:prSet/>
      <dgm:spPr/>
      <dgm:t>
        <a:bodyPr/>
        <a:lstStyle/>
        <a:p>
          <a:r>
            <a:rPr lang="en-US"/>
            <a:t>Randomly assigned to view slideshows:</a:t>
          </a:r>
        </a:p>
      </dgm:t>
    </dgm:pt>
    <dgm:pt modelId="{ED2B7F6C-F1CF-4F30-BA2C-53B0089A8241}" type="parTrans" cxnId="{122FCEE9-B348-47CA-88A9-462A0989FB60}">
      <dgm:prSet/>
      <dgm:spPr/>
      <dgm:t>
        <a:bodyPr/>
        <a:lstStyle/>
        <a:p>
          <a:endParaRPr lang="en-US"/>
        </a:p>
      </dgm:t>
    </dgm:pt>
    <dgm:pt modelId="{F64CA0A8-0E04-412F-88A5-D838791B5600}" type="sibTrans" cxnId="{122FCEE9-B348-47CA-88A9-462A0989FB60}">
      <dgm:prSet/>
      <dgm:spPr/>
      <dgm:t>
        <a:bodyPr/>
        <a:lstStyle/>
        <a:p>
          <a:endParaRPr lang="en-US"/>
        </a:p>
      </dgm:t>
    </dgm:pt>
    <dgm:pt modelId="{AEB4C3DD-1B73-4DF3-8FBA-558867BC700B}">
      <dgm:prSet/>
      <dgm:spPr/>
      <dgm:t>
        <a:bodyPr/>
        <a:lstStyle/>
        <a:p>
          <a:r>
            <a:rPr lang="en-US" dirty="0"/>
            <a:t>Pathogen Threat Condition: </a:t>
          </a:r>
          <a:r>
            <a:rPr lang="en-US" b="1" dirty="0"/>
            <a:t>germs, infections, pathogen prevalence</a:t>
          </a:r>
        </a:p>
      </dgm:t>
    </dgm:pt>
    <dgm:pt modelId="{A63B49A8-317C-48D9-AA7E-12A1BA2A0299}" type="parTrans" cxnId="{B0E0B845-3862-449B-8D57-EC7A3733B0B4}">
      <dgm:prSet/>
      <dgm:spPr/>
      <dgm:t>
        <a:bodyPr/>
        <a:lstStyle/>
        <a:p>
          <a:endParaRPr lang="en-US"/>
        </a:p>
      </dgm:t>
    </dgm:pt>
    <dgm:pt modelId="{0640CD75-22C7-40C8-9622-00D8E08DA159}" type="sibTrans" cxnId="{B0E0B845-3862-449B-8D57-EC7A3733B0B4}">
      <dgm:prSet/>
      <dgm:spPr/>
      <dgm:t>
        <a:bodyPr/>
        <a:lstStyle/>
        <a:p>
          <a:endParaRPr lang="en-US"/>
        </a:p>
      </dgm:t>
    </dgm:pt>
    <dgm:pt modelId="{08FB775C-C91D-4C18-8B17-32D05564BE22}">
      <dgm:prSet/>
      <dgm:spPr/>
      <dgm:t>
        <a:bodyPr/>
        <a:lstStyle/>
        <a:p>
          <a:r>
            <a:rPr lang="en-US"/>
            <a:t>Accident Threat Condition: bathtub electrocution</a:t>
          </a:r>
        </a:p>
      </dgm:t>
    </dgm:pt>
    <dgm:pt modelId="{8FDE0BA0-A542-43E2-A52C-2974B9A18DF4}" type="parTrans" cxnId="{13631CE1-C289-4C02-8AF4-0A007A10CEA1}">
      <dgm:prSet/>
      <dgm:spPr/>
      <dgm:t>
        <a:bodyPr/>
        <a:lstStyle/>
        <a:p>
          <a:endParaRPr lang="en-US"/>
        </a:p>
      </dgm:t>
    </dgm:pt>
    <dgm:pt modelId="{0A1C0E83-59B5-41A0-A9C5-3D6091A82F19}" type="sibTrans" cxnId="{13631CE1-C289-4C02-8AF4-0A007A10CEA1}">
      <dgm:prSet/>
      <dgm:spPr/>
      <dgm:t>
        <a:bodyPr/>
        <a:lstStyle/>
        <a:p>
          <a:endParaRPr lang="en-US"/>
        </a:p>
      </dgm:t>
    </dgm:pt>
    <dgm:pt modelId="{0B412882-5036-40CF-A1DA-6517A22F86A2}">
      <dgm:prSet/>
      <dgm:spPr/>
      <dgm:t>
        <a:bodyPr/>
        <a:lstStyle/>
        <a:p>
          <a:r>
            <a:rPr lang="en-US"/>
            <a:t>Work Ethic Condition: hard work, “no pain, no gain”</a:t>
          </a:r>
        </a:p>
      </dgm:t>
    </dgm:pt>
    <dgm:pt modelId="{A1FEC960-A13B-49FC-BF3E-D5AA4695FB61}" type="parTrans" cxnId="{4BEF36A6-3FE1-4AC0-B870-FD50CF99F4DC}">
      <dgm:prSet/>
      <dgm:spPr/>
      <dgm:t>
        <a:bodyPr/>
        <a:lstStyle/>
        <a:p>
          <a:endParaRPr lang="en-US"/>
        </a:p>
      </dgm:t>
    </dgm:pt>
    <dgm:pt modelId="{0458ACB6-1D73-4F55-8B28-616EA2F18095}" type="sibTrans" cxnId="{4BEF36A6-3FE1-4AC0-B870-FD50CF99F4DC}">
      <dgm:prSet/>
      <dgm:spPr/>
      <dgm:t>
        <a:bodyPr/>
        <a:lstStyle/>
        <a:p>
          <a:endParaRPr lang="en-US"/>
        </a:p>
      </dgm:t>
    </dgm:pt>
    <dgm:pt modelId="{35C3D16C-92F4-48B5-A4D1-395C3F6D2E8E}">
      <dgm:prSet/>
      <dgm:spPr/>
      <dgm:t>
        <a:bodyPr/>
        <a:lstStyle/>
        <a:p>
          <a:r>
            <a:rPr lang="en-US"/>
            <a:t>Completed Fat-Disease Implicit Association Tests</a:t>
          </a:r>
        </a:p>
      </dgm:t>
    </dgm:pt>
    <dgm:pt modelId="{5CD366F2-0FB9-403B-9F39-4BE163546DBC}" type="parTrans" cxnId="{942CC188-668B-461F-8379-E31ABD085527}">
      <dgm:prSet/>
      <dgm:spPr/>
      <dgm:t>
        <a:bodyPr/>
        <a:lstStyle/>
        <a:p>
          <a:endParaRPr lang="en-US"/>
        </a:p>
      </dgm:t>
    </dgm:pt>
    <dgm:pt modelId="{01E5C617-E45D-46B1-82CD-3D30A92D926A}" type="sibTrans" cxnId="{942CC188-668B-461F-8379-E31ABD085527}">
      <dgm:prSet/>
      <dgm:spPr/>
      <dgm:t>
        <a:bodyPr/>
        <a:lstStyle/>
        <a:p>
          <a:endParaRPr lang="en-US"/>
        </a:p>
      </dgm:t>
    </dgm:pt>
    <dgm:pt modelId="{7C1A6619-E97F-42EF-BC15-D21DA858949D}">
      <dgm:prSet/>
      <dgm:spPr/>
      <dgm:t>
        <a:bodyPr/>
        <a:lstStyle/>
        <a:p>
          <a:r>
            <a:rPr lang="en-US" dirty="0"/>
            <a:t>Quickly categorized words as related to </a:t>
          </a:r>
          <a:r>
            <a:rPr lang="en-US" b="1" dirty="0"/>
            <a:t>disease</a:t>
          </a:r>
          <a:r>
            <a:rPr lang="en-US" dirty="0"/>
            <a:t> or health and faces as </a:t>
          </a:r>
          <a:r>
            <a:rPr lang="en-US" b="1" dirty="0"/>
            <a:t>fat</a:t>
          </a:r>
          <a:r>
            <a:rPr lang="en-US" dirty="0"/>
            <a:t> or thin</a:t>
          </a:r>
        </a:p>
      </dgm:t>
    </dgm:pt>
    <dgm:pt modelId="{A73FC59D-7BAE-402C-88A7-917DE5B87C77}" type="parTrans" cxnId="{9D6C79B9-5B6B-4B05-9465-919444285402}">
      <dgm:prSet/>
      <dgm:spPr/>
      <dgm:t>
        <a:bodyPr/>
        <a:lstStyle/>
        <a:p>
          <a:endParaRPr lang="en-US"/>
        </a:p>
      </dgm:t>
    </dgm:pt>
    <dgm:pt modelId="{91C79AAD-FDBF-404B-823F-C1C86FA84B26}" type="sibTrans" cxnId="{9D6C79B9-5B6B-4B05-9465-919444285402}">
      <dgm:prSet/>
      <dgm:spPr/>
      <dgm:t>
        <a:bodyPr/>
        <a:lstStyle/>
        <a:p>
          <a:endParaRPr lang="en-US"/>
        </a:p>
      </dgm:t>
    </dgm:pt>
    <dgm:pt modelId="{DF4B7848-31FD-914C-ABCB-A6B27FECF3A1}" type="pres">
      <dgm:prSet presAssocID="{3A996DF6-02D4-4B43-8184-B04C1B0F8EA1}" presName="Name0" presStyleCnt="0">
        <dgm:presLayoutVars>
          <dgm:dir/>
          <dgm:animLvl val="lvl"/>
          <dgm:resizeHandles val="exact"/>
        </dgm:presLayoutVars>
      </dgm:prSet>
      <dgm:spPr/>
    </dgm:pt>
    <dgm:pt modelId="{6B4EB553-7CEA-5246-BB61-98BEBA3B283D}" type="pres">
      <dgm:prSet presAssocID="{2A22A4EB-8DBB-4797-AB48-99CBDED4671A}" presName="composite" presStyleCnt="0"/>
      <dgm:spPr/>
    </dgm:pt>
    <dgm:pt modelId="{860F4628-225F-F546-8D18-A972D222FA45}" type="pres">
      <dgm:prSet presAssocID="{2A22A4EB-8DBB-4797-AB48-99CBDED4671A}" presName="parTx" presStyleLbl="alignNode1" presStyleIdx="0" presStyleCnt="2">
        <dgm:presLayoutVars>
          <dgm:chMax val="0"/>
          <dgm:chPref val="0"/>
          <dgm:bulletEnabled val="1"/>
        </dgm:presLayoutVars>
      </dgm:prSet>
      <dgm:spPr/>
    </dgm:pt>
    <dgm:pt modelId="{AF975756-8078-474A-86C6-A2413C84176D}" type="pres">
      <dgm:prSet presAssocID="{2A22A4EB-8DBB-4797-AB48-99CBDED4671A}" presName="desTx" presStyleLbl="alignAccFollowNode1" presStyleIdx="0" presStyleCnt="2">
        <dgm:presLayoutVars>
          <dgm:bulletEnabled val="1"/>
        </dgm:presLayoutVars>
      </dgm:prSet>
      <dgm:spPr/>
    </dgm:pt>
    <dgm:pt modelId="{61BBE5A4-CBCA-2345-8FF3-01360B3106EA}" type="pres">
      <dgm:prSet presAssocID="{F64CA0A8-0E04-412F-88A5-D838791B5600}" presName="space" presStyleCnt="0"/>
      <dgm:spPr/>
    </dgm:pt>
    <dgm:pt modelId="{E5BC7E6D-3BA1-7447-98A4-33D2156BAF5D}" type="pres">
      <dgm:prSet presAssocID="{35C3D16C-92F4-48B5-A4D1-395C3F6D2E8E}" presName="composite" presStyleCnt="0"/>
      <dgm:spPr/>
    </dgm:pt>
    <dgm:pt modelId="{558791BB-B6B1-8940-BD99-96AFB792632D}" type="pres">
      <dgm:prSet presAssocID="{35C3D16C-92F4-48B5-A4D1-395C3F6D2E8E}" presName="parTx" presStyleLbl="alignNode1" presStyleIdx="1" presStyleCnt="2">
        <dgm:presLayoutVars>
          <dgm:chMax val="0"/>
          <dgm:chPref val="0"/>
          <dgm:bulletEnabled val="1"/>
        </dgm:presLayoutVars>
      </dgm:prSet>
      <dgm:spPr/>
    </dgm:pt>
    <dgm:pt modelId="{E75233AC-E45A-E641-A95A-4AD6284787F3}" type="pres">
      <dgm:prSet presAssocID="{35C3D16C-92F4-48B5-A4D1-395C3F6D2E8E}" presName="desTx" presStyleLbl="alignAccFollowNode1" presStyleIdx="1" presStyleCnt="2">
        <dgm:presLayoutVars>
          <dgm:bulletEnabled val="1"/>
        </dgm:presLayoutVars>
      </dgm:prSet>
      <dgm:spPr/>
    </dgm:pt>
  </dgm:ptLst>
  <dgm:cxnLst>
    <dgm:cxn modelId="{7795DB06-CA24-D842-81D1-804241EF42F9}" type="presOf" srcId="{2A22A4EB-8DBB-4797-AB48-99CBDED4671A}" destId="{860F4628-225F-F546-8D18-A972D222FA45}" srcOrd="0" destOrd="0" presId="urn:microsoft.com/office/officeart/2005/8/layout/hList1"/>
    <dgm:cxn modelId="{B0E0B845-3862-449B-8D57-EC7A3733B0B4}" srcId="{2A22A4EB-8DBB-4797-AB48-99CBDED4671A}" destId="{AEB4C3DD-1B73-4DF3-8FBA-558867BC700B}" srcOrd="0" destOrd="0" parTransId="{A63B49A8-317C-48D9-AA7E-12A1BA2A0299}" sibTransId="{0640CD75-22C7-40C8-9622-00D8E08DA159}"/>
    <dgm:cxn modelId="{8DA90971-8F26-8B43-BBAF-8399FCDD0A27}" type="presOf" srcId="{0B412882-5036-40CF-A1DA-6517A22F86A2}" destId="{AF975756-8078-474A-86C6-A2413C84176D}" srcOrd="0" destOrd="2" presId="urn:microsoft.com/office/officeart/2005/8/layout/hList1"/>
    <dgm:cxn modelId="{6C257F72-958F-EA4F-8883-3463BC1D0890}" type="presOf" srcId="{AEB4C3DD-1B73-4DF3-8FBA-558867BC700B}" destId="{AF975756-8078-474A-86C6-A2413C84176D}" srcOrd="0" destOrd="0" presId="urn:microsoft.com/office/officeart/2005/8/layout/hList1"/>
    <dgm:cxn modelId="{9402EB75-9D8D-F843-925C-93174C86CA22}" type="presOf" srcId="{08FB775C-C91D-4C18-8B17-32D05564BE22}" destId="{AF975756-8078-474A-86C6-A2413C84176D}" srcOrd="0" destOrd="1" presId="urn:microsoft.com/office/officeart/2005/8/layout/hList1"/>
    <dgm:cxn modelId="{F4DC6084-D304-BE46-A799-73C87231330E}" type="presOf" srcId="{7C1A6619-E97F-42EF-BC15-D21DA858949D}" destId="{E75233AC-E45A-E641-A95A-4AD6284787F3}" srcOrd="0" destOrd="0" presId="urn:microsoft.com/office/officeart/2005/8/layout/hList1"/>
    <dgm:cxn modelId="{942CC188-668B-461F-8379-E31ABD085527}" srcId="{3A996DF6-02D4-4B43-8184-B04C1B0F8EA1}" destId="{35C3D16C-92F4-48B5-A4D1-395C3F6D2E8E}" srcOrd="1" destOrd="0" parTransId="{5CD366F2-0FB9-403B-9F39-4BE163546DBC}" sibTransId="{01E5C617-E45D-46B1-82CD-3D30A92D926A}"/>
    <dgm:cxn modelId="{4BEF36A6-3FE1-4AC0-B870-FD50CF99F4DC}" srcId="{2A22A4EB-8DBB-4797-AB48-99CBDED4671A}" destId="{0B412882-5036-40CF-A1DA-6517A22F86A2}" srcOrd="2" destOrd="0" parTransId="{A1FEC960-A13B-49FC-BF3E-D5AA4695FB61}" sibTransId="{0458ACB6-1D73-4F55-8B28-616EA2F18095}"/>
    <dgm:cxn modelId="{9D6C79B9-5B6B-4B05-9465-919444285402}" srcId="{35C3D16C-92F4-48B5-A4D1-395C3F6D2E8E}" destId="{7C1A6619-E97F-42EF-BC15-D21DA858949D}" srcOrd="0" destOrd="0" parTransId="{A73FC59D-7BAE-402C-88A7-917DE5B87C77}" sibTransId="{91C79AAD-FDBF-404B-823F-C1C86FA84B26}"/>
    <dgm:cxn modelId="{20A09CC8-5275-9142-B8AB-5141407D0E0D}" type="presOf" srcId="{3A996DF6-02D4-4B43-8184-B04C1B0F8EA1}" destId="{DF4B7848-31FD-914C-ABCB-A6B27FECF3A1}" srcOrd="0" destOrd="0" presId="urn:microsoft.com/office/officeart/2005/8/layout/hList1"/>
    <dgm:cxn modelId="{13631CE1-C289-4C02-8AF4-0A007A10CEA1}" srcId="{2A22A4EB-8DBB-4797-AB48-99CBDED4671A}" destId="{08FB775C-C91D-4C18-8B17-32D05564BE22}" srcOrd="1" destOrd="0" parTransId="{8FDE0BA0-A542-43E2-A52C-2974B9A18DF4}" sibTransId="{0A1C0E83-59B5-41A0-A9C5-3D6091A82F19}"/>
    <dgm:cxn modelId="{122FCEE9-B348-47CA-88A9-462A0989FB60}" srcId="{3A996DF6-02D4-4B43-8184-B04C1B0F8EA1}" destId="{2A22A4EB-8DBB-4797-AB48-99CBDED4671A}" srcOrd="0" destOrd="0" parTransId="{ED2B7F6C-F1CF-4F30-BA2C-53B0089A8241}" sibTransId="{F64CA0A8-0E04-412F-88A5-D838791B5600}"/>
    <dgm:cxn modelId="{698F9EF6-949B-9247-8A14-ABC9BFBD689F}" type="presOf" srcId="{35C3D16C-92F4-48B5-A4D1-395C3F6D2E8E}" destId="{558791BB-B6B1-8940-BD99-96AFB792632D}" srcOrd="0" destOrd="0" presId="urn:microsoft.com/office/officeart/2005/8/layout/hList1"/>
    <dgm:cxn modelId="{DC09BAFB-CCED-2D46-BD7F-57DD55F6F2B8}" type="presParOf" srcId="{DF4B7848-31FD-914C-ABCB-A6B27FECF3A1}" destId="{6B4EB553-7CEA-5246-BB61-98BEBA3B283D}" srcOrd="0" destOrd="0" presId="urn:microsoft.com/office/officeart/2005/8/layout/hList1"/>
    <dgm:cxn modelId="{EA00633A-D896-AF44-A175-7861605201FE}" type="presParOf" srcId="{6B4EB553-7CEA-5246-BB61-98BEBA3B283D}" destId="{860F4628-225F-F546-8D18-A972D222FA45}" srcOrd="0" destOrd="0" presId="urn:microsoft.com/office/officeart/2005/8/layout/hList1"/>
    <dgm:cxn modelId="{E20B540F-9850-4B4E-A71A-8D0467A8DF6A}" type="presParOf" srcId="{6B4EB553-7CEA-5246-BB61-98BEBA3B283D}" destId="{AF975756-8078-474A-86C6-A2413C84176D}" srcOrd="1" destOrd="0" presId="urn:microsoft.com/office/officeart/2005/8/layout/hList1"/>
    <dgm:cxn modelId="{96BFD130-E24F-0248-B40C-020F20DFF9C0}" type="presParOf" srcId="{DF4B7848-31FD-914C-ABCB-A6B27FECF3A1}" destId="{61BBE5A4-CBCA-2345-8FF3-01360B3106EA}" srcOrd="1" destOrd="0" presId="urn:microsoft.com/office/officeart/2005/8/layout/hList1"/>
    <dgm:cxn modelId="{CB46FF29-6DCF-EF4D-A183-BCA931F9CFBA}" type="presParOf" srcId="{DF4B7848-31FD-914C-ABCB-A6B27FECF3A1}" destId="{E5BC7E6D-3BA1-7447-98A4-33D2156BAF5D}" srcOrd="2" destOrd="0" presId="urn:microsoft.com/office/officeart/2005/8/layout/hList1"/>
    <dgm:cxn modelId="{572DA727-8BD5-B344-9368-E1C6F8575FA1}" type="presParOf" srcId="{E5BC7E6D-3BA1-7447-98A4-33D2156BAF5D}" destId="{558791BB-B6B1-8940-BD99-96AFB792632D}" srcOrd="0" destOrd="0" presId="urn:microsoft.com/office/officeart/2005/8/layout/hList1"/>
    <dgm:cxn modelId="{A9C889F7-630A-B849-BFBE-303FB5C5538B}" type="presParOf" srcId="{E5BC7E6D-3BA1-7447-98A4-33D2156BAF5D}" destId="{E75233AC-E45A-E641-A95A-4AD6284787F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2D1F77-BB65-4B94-AEF3-E8CBC641B437}"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F66E699-F4D3-4DB5-928F-53CF29C9CB93}">
      <dgm:prSet/>
      <dgm:spPr/>
      <dgm:t>
        <a:bodyPr/>
        <a:lstStyle/>
        <a:p>
          <a:r>
            <a:rPr lang="en-US"/>
            <a:t>The behavioral immune system reacts to cues that correlate with infection</a:t>
          </a:r>
        </a:p>
      </dgm:t>
    </dgm:pt>
    <dgm:pt modelId="{1CC0AD92-F92A-4F83-9720-0602E7849C5D}" type="parTrans" cxnId="{5B55D362-315B-484F-A891-3B595670603F}">
      <dgm:prSet/>
      <dgm:spPr/>
      <dgm:t>
        <a:bodyPr/>
        <a:lstStyle/>
        <a:p>
          <a:endParaRPr lang="en-US"/>
        </a:p>
      </dgm:t>
    </dgm:pt>
    <dgm:pt modelId="{EA28A6CD-AFA0-4443-8BB8-6216B45313AD}" type="sibTrans" cxnId="{5B55D362-315B-484F-A891-3B595670603F}">
      <dgm:prSet/>
      <dgm:spPr/>
      <dgm:t>
        <a:bodyPr/>
        <a:lstStyle/>
        <a:p>
          <a:endParaRPr lang="en-US"/>
        </a:p>
      </dgm:t>
    </dgm:pt>
    <dgm:pt modelId="{5B56355D-9DB1-40A6-9775-E75DCA4DE2C8}">
      <dgm:prSet/>
      <dgm:spPr/>
      <dgm:t>
        <a:bodyPr/>
        <a:lstStyle/>
        <a:p>
          <a:r>
            <a:rPr lang="en-US" dirty="0"/>
            <a:t>Such cues include objective infection cues as well cues that look like them</a:t>
          </a:r>
        </a:p>
      </dgm:t>
    </dgm:pt>
    <dgm:pt modelId="{A7AE9F0E-ECAE-4427-A915-70EA11315742}" type="parTrans" cxnId="{232F3CC4-F94A-466F-B4FD-6CDBE65062CF}">
      <dgm:prSet/>
      <dgm:spPr/>
      <dgm:t>
        <a:bodyPr/>
        <a:lstStyle/>
        <a:p>
          <a:endParaRPr lang="en-US"/>
        </a:p>
      </dgm:t>
    </dgm:pt>
    <dgm:pt modelId="{8596B256-3737-4F52-A14D-C157BA4ECCF6}" type="sibTrans" cxnId="{232F3CC4-F94A-466F-B4FD-6CDBE65062CF}">
      <dgm:prSet/>
      <dgm:spPr/>
      <dgm:t>
        <a:bodyPr/>
        <a:lstStyle/>
        <a:p>
          <a:endParaRPr lang="en-US"/>
        </a:p>
      </dgm:t>
    </dgm:pt>
    <dgm:pt modelId="{A91B0990-6221-42C7-A565-2D1A25FB5DC9}">
      <dgm:prSet/>
      <dgm:spPr/>
      <dgm:t>
        <a:bodyPr/>
        <a:lstStyle/>
        <a:p>
          <a:r>
            <a:rPr lang="en-US" dirty="0"/>
            <a:t>Some results suggests people overperceive infection in benign cues that superficially resemble infection cues</a:t>
          </a:r>
        </a:p>
      </dgm:t>
    </dgm:pt>
    <dgm:pt modelId="{0F889AEF-C8F2-464E-8ED2-B670E691D986}" type="parTrans" cxnId="{7BC21CA0-E366-46D2-99A6-6436EBA77193}">
      <dgm:prSet/>
      <dgm:spPr/>
      <dgm:t>
        <a:bodyPr/>
        <a:lstStyle/>
        <a:p>
          <a:endParaRPr lang="en-US"/>
        </a:p>
      </dgm:t>
    </dgm:pt>
    <dgm:pt modelId="{0903D209-9393-411B-94E4-AFE22EA05457}" type="sibTrans" cxnId="{7BC21CA0-E366-46D2-99A6-6436EBA77193}">
      <dgm:prSet/>
      <dgm:spPr/>
      <dgm:t>
        <a:bodyPr/>
        <a:lstStyle/>
        <a:p>
          <a:endParaRPr lang="en-US"/>
        </a:p>
      </dgm:t>
    </dgm:pt>
    <dgm:pt modelId="{83D9F498-81D3-984A-9C84-1E5AA6A52B2F}" type="pres">
      <dgm:prSet presAssocID="{D32D1F77-BB65-4B94-AEF3-E8CBC641B437}" presName="vert0" presStyleCnt="0">
        <dgm:presLayoutVars>
          <dgm:dir/>
          <dgm:animOne val="branch"/>
          <dgm:animLvl val="lvl"/>
        </dgm:presLayoutVars>
      </dgm:prSet>
      <dgm:spPr/>
    </dgm:pt>
    <dgm:pt modelId="{A6FBB3D7-AC68-5643-9C0E-1CB25B2BC5F4}" type="pres">
      <dgm:prSet presAssocID="{EF66E699-F4D3-4DB5-928F-53CF29C9CB93}" presName="thickLine" presStyleLbl="alignNode1" presStyleIdx="0" presStyleCnt="3"/>
      <dgm:spPr/>
    </dgm:pt>
    <dgm:pt modelId="{A100347E-34F1-154B-8CD3-0149A597A731}" type="pres">
      <dgm:prSet presAssocID="{EF66E699-F4D3-4DB5-928F-53CF29C9CB93}" presName="horz1" presStyleCnt="0"/>
      <dgm:spPr/>
    </dgm:pt>
    <dgm:pt modelId="{819BC8D4-A7FD-A141-94C1-FAAD600C5CE9}" type="pres">
      <dgm:prSet presAssocID="{EF66E699-F4D3-4DB5-928F-53CF29C9CB93}" presName="tx1" presStyleLbl="revTx" presStyleIdx="0" presStyleCnt="3"/>
      <dgm:spPr/>
    </dgm:pt>
    <dgm:pt modelId="{C96134C0-D7A9-CD48-91B4-2AA133CA6FDC}" type="pres">
      <dgm:prSet presAssocID="{EF66E699-F4D3-4DB5-928F-53CF29C9CB93}" presName="vert1" presStyleCnt="0"/>
      <dgm:spPr/>
    </dgm:pt>
    <dgm:pt modelId="{5E04733E-4465-084F-B190-F574ADCBC4FB}" type="pres">
      <dgm:prSet presAssocID="{5B56355D-9DB1-40A6-9775-E75DCA4DE2C8}" presName="thickLine" presStyleLbl="alignNode1" presStyleIdx="1" presStyleCnt="3"/>
      <dgm:spPr/>
    </dgm:pt>
    <dgm:pt modelId="{93EFC1C6-7654-EE48-8443-B804BC45CDD6}" type="pres">
      <dgm:prSet presAssocID="{5B56355D-9DB1-40A6-9775-E75DCA4DE2C8}" presName="horz1" presStyleCnt="0"/>
      <dgm:spPr/>
    </dgm:pt>
    <dgm:pt modelId="{5FAA2D9F-3021-A44D-B856-7A8763E03A38}" type="pres">
      <dgm:prSet presAssocID="{5B56355D-9DB1-40A6-9775-E75DCA4DE2C8}" presName="tx1" presStyleLbl="revTx" presStyleIdx="1" presStyleCnt="3"/>
      <dgm:spPr/>
    </dgm:pt>
    <dgm:pt modelId="{DB9A4096-DBE3-7342-955A-68CDD4E67803}" type="pres">
      <dgm:prSet presAssocID="{5B56355D-9DB1-40A6-9775-E75DCA4DE2C8}" presName="vert1" presStyleCnt="0"/>
      <dgm:spPr/>
    </dgm:pt>
    <dgm:pt modelId="{4A8A0DBF-0262-7E4B-B234-F81A1A6228B4}" type="pres">
      <dgm:prSet presAssocID="{A91B0990-6221-42C7-A565-2D1A25FB5DC9}" presName="thickLine" presStyleLbl="alignNode1" presStyleIdx="2" presStyleCnt="3"/>
      <dgm:spPr/>
    </dgm:pt>
    <dgm:pt modelId="{23AFC27C-B443-284E-A135-C6092BC1FB2D}" type="pres">
      <dgm:prSet presAssocID="{A91B0990-6221-42C7-A565-2D1A25FB5DC9}" presName="horz1" presStyleCnt="0"/>
      <dgm:spPr/>
    </dgm:pt>
    <dgm:pt modelId="{C35494CF-4F53-064D-B3EC-9D3ED8A99EF0}" type="pres">
      <dgm:prSet presAssocID="{A91B0990-6221-42C7-A565-2D1A25FB5DC9}" presName="tx1" presStyleLbl="revTx" presStyleIdx="2" presStyleCnt="3"/>
      <dgm:spPr/>
    </dgm:pt>
    <dgm:pt modelId="{6DC32BE2-58AB-AF4B-A1CF-9F85F00A45AB}" type="pres">
      <dgm:prSet presAssocID="{A91B0990-6221-42C7-A565-2D1A25FB5DC9}" presName="vert1" presStyleCnt="0"/>
      <dgm:spPr/>
    </dgm:pt>
  </dgm:ptLst>
  <dgm:cxnLst>
    <dgm:cxn modelId="{62973459-966B-6447-A37E-BEC6412CFFF2}" type="presOf" srcId="{5B56355D-9DB1-40A6-9775-E75DCA4DE2C8}" destId="{5FAA2D9F-3021-A44D-B856-7A8763E03A38}" srcOrd="0" destOrd="0" presId="urn:microsoft.com/office/officeart/2008/layout/LinedList"/>
    <dgm:cxn modelId="{5B55D362-315B-484F-A891-3B595670603F}" srcId="{D32D1F77-BB65-4B94-AEF3-E8CBC641B437}" destId="{EF66E699-F4D3-4DB5-928F-53CF29C9CB93}" srcOrd="0" destOrd="0" parTransId="{1CC0AD92-F92A-4F83-9720-0602E7849C5D}" sibTransId="{EA28A6CD-AFA0-4443-8BB8-6216B45313AD}"/>
    <dgm:cxn modelId="{5A51BB76-CFE0-114B-914B-BD5B0D95D44F}" type="presOf" srcId="{EF66E699-F4D3-4DB5-928F-53CF29C9CB93}" destId="{819BC8D4-A7FD-A141-94C1-FAAD600C5CE9}" srcOrd="0" destOrd="0" presId="urn:microsoft.com/office/officeart/2008/layout/LinedList"/>
    <dgm:cxn modelId="{7BC21CA0-E366-46D2-99A6-6436EBA77193}" srcId="{D32D1F77-BB65-4B94-AEF3-E8CBC641B437}" destId="{A91B0990-6221-42C7-A565-2D1A25FB5DC9}" srcOrd="2" destOrd="0" parTransId="{0F889AEF-C8F2-464E-8ED2-B670E691D986}" sibTransId="{0903D209-9393-411B-94E4-AFE22EA05457}"/>
    <dgm:cxn modelId="{232F3CC4-F94A-466F-B4FD-6CDBE65062CF}" srcId="{D32D1F77-BB65-4B94-AEF3-E8CBC641B437}" destId="{5B56355D-9DB1-40A6-9775-E75DCA4DE2C8}" srcOrd="1" destOrd="0" parTransId="{A7AE9F0E-ECAE-4427-A915-70EA11315742}" sibTransId="{8596B256-3737-4F52-A14D-C157BA4ECCF6}"/>
    <dgm:cxn modelId="{D5910FC7-8FEF-1D4D-ADA0-466607F69F54}" type="presOf" srcId="{A91B0990-6221-42C7-A565-2D1A25FB5DC9}" destId="{C35494CF-4F53-064D-B3EC-9D3ED8A99EF0}" srcOrd="0" destOrd="0" presId="urn:microsoft.com/office/officeart/2008/layout/LinedList"/>
    <dgm:cxn modelId="{B23013D2-F11F-B84F-8DC9-CFAF6D387834}" type="presOf" srcId="{D32D1F77-BB65-4B94-AEF3-E8CBC641B437}" destId="{83D9F498-81D3-984A-9C84-1E5AA6A52B2F}" srcOrd="0" destOrd="0" presId="urn:microsoft.com/office/officeart/2008/layout/LinedList"/>
    <dgm:cxn modelId="{7ABEC0FC-BDD7-C846-815D-BC315D991635}" type="presParOf" srcId="{83D9F498-81D3-984A-9C84-1E5AA6A52B2F}" destId="{A6FBB3D7-AC68-5643-9C0E-1CB25B2BC5F4}" srcOrd="0" destOrd="0" presId="urn:microsoft.com/office/officeart/2008/layout/LinedList"/>
    <dgm:cxn modelId="{0145159C-3C21-4347-A215-3F761525F4C3}" type="presParOf" srcId="{83D9F498-81D3-984A-9C84-1E5AA6A52B2F}" destId="{A100347E-34F1-154B-8CD3-0149A597A731}" srcOrd="1" destOrd="0" presId="urn:microsoft.com/office/officeart/2008/layout/LinedList"/>
    <dgm:cxn modelId="{137D97EA-E7D2-C54F-8C88-DFC3D7862803}" type="presParOf" srcId="{A100347E-34F1-154B-8CD3-0149A597A731}" destId="{819BC8D4-A7FD-A141-94C1-FAAD600C5CE9}" srcOrd="0" destOrd="0" presId="urn:microsoft.com/office/officeart/2008/layout/LinedList"/>
    <dgm:cxn modelId="{C33AD58D-FD71-2C45-AA26-3A4F91AE45B7}" type="presParOf" srcId="{A100347E-34F1-154B-8CD3-0149A597A731}" destId="{C96134C0-D7A9-CD48-91B4-2AA133CA6FDC}" srcOrd="1" destOrd="0" presId="urn:microsoft.com/office/officeart/2008/layout/LinedList"/>
    <dgm:cxn modelId="{910E97F9-8846-284F-AAFA-ADF2FC8B86DD}" type="presParOf" srcId="{83D9F498-81D3-984A-9C84-1E5AA6A52B2F}" destId="{5E04733E-4465-084F-B190-F574ADCBC4FB}" srcOrd="2" destOrd="0" presId="urn:microsoft.com/office/officeart/2008/layout/LinedList"/>
    <dgm:cxn modelId="{19AA8DEA-9FA3-D343-ABEE-85DF634FC22D}" type="presParOf" srcId="{83D9F498-81D3-984A-9C84-1E5AA6A52B2F}" destId="{93EFC1C6-7654-EE48-8443-B804BC45CDD6}" srcOrd="3" destOrd="0" presId="urn:microsoft.com/office/officeart/2008/layout/LinedList"/>
    <dgm:cxn modelId="{924A67A2-D76A-A844-8BF8-9A2B15743CC2}" type="presParOf" srcId="{93EFC1C6-7654-EE48-8443-B804BC45CDD6}" destId="{5FAA2D9F-3021-A44D-B856-7A8763E03A38}" srcOrd="0" destOrd="0" presId="urn:microsoft.com/office/officeart/2008/layout/LinedList"/>
    <dgm:cxn modelId="{FC3CE97A-CF04-A84C-AAC4-B81524CA9E32}" type="presParOf" srcId="{93EFC1C6-7654-EE48-8443-B804BC45CDD6}" destId="{DB9A4096-DBE3-7342-955A-68CDD4E67803}" srcOrd="1" destOrd="0" presId="urn:microsoft.com/office/officeart/2008/layout/LinedList"/>
    <dgm:cxn modelId="{AA942E79-8828-0D46-8ED0-AE8498FFBB3F}" type="presParOf" srcId="{83D9F498-81D3-984A-9C84-1E5AA6A52B2F}" destId="{4A8A0DBF-0262-7E4B-B234-F81A1A6228B4}" srcOrd="4" destOrd="0" presId="urn:microsoft.com/office/officeart/2008/layout/LinedList"/>
    <dgm:cxn modelId="{28A8087E-BA76-E548-9435-4808DC54E5CA}" type="presParOf" srcId="{83D9F498-81D3-984A-9C84-1E5AA6A52B2F}" destId="{23AFC27C-B443-284E-A135-C6092BC1FB2D}" srcOrd="5" destOrd="0" presId="urn:microsoft.com/office/officeart/2008/layout/LinedList"/>
    <dgm:cxn modelId="{60112D09-62DC-8E45-A225-9AD71C73FB8A}" type="presParOf" srcId="{23AFC27C-B443-284E-A135-C6092BC1FB2D}" destId="{C35494CF-4F53-064D-B3EC-9D3ED8A99EF0}" srcOrd="0" destOrd="0" presId="urn:microsoft.com/office/officeart/2008/layout/LinedList"/>
    <dgm:cxn modelId="{E5EC1A94-CA7B-BC46-B6CE-5FEFEE778EA7}" type="presParOf" srcId="{23AFC27C-B443-284E-A135-C6092BC1FB2D}" destId="{6DC32BE2-58AB-AF4B-A1CF-9F85F00A45A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594742-D27B-4651-99C0-595AA0D2F2B1}"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97AE37A-0D5A-4374-8260-C56B682A3FC3}">
      <dgm:prSet/>
      <dgm:spPr/>
      <dgm:t>
        <a:bodyPr/>
        <a:lstStyle/>
        <a:p>
          <a:r>
            <a:rPr lang="en-US"/>
            <a:t>Comprises functional mental modules designed to detect and mitigate infection risks</a:t>
          </a:r>
        </a:p>
      </dgm:t>
    </dgm:pt>
    <dgm:pt modelId="{4FBCA5BF-A4C1-4682-9D75-D6D0B9AFB800}" type="parTrans" cxnId="{9F8E3FDF-0AFF-4537-BC03-29C2209AE5B6}">
      <dgm:prSet/>
      <dgm:spPr/>
      <dgm:t>
        <a:bodyPr/>
        <a:lstStyle/>
        <a:p>
          <a:endParaRPr lang="en-US"/>
        </a:p>
      </dgm:t>
    </dgm:pt>
    <dgm:pt modelId="{CAA6297B-9C7A-4315-862F-477D04F6D283}" type="sibTrans" cxnId="{9F8E3FDF-0AFF-4537-BC03-29C2209AE5B6}">
      <dgm:prSet/>
      <dgm:spPr/>
      <dgm:t>
        <a:bodyPr/>
        <a:lstStyle/>
        <a:p>
          <a:endParaRPr lang="en-US"/>
        </a:p>
      </dgm:t>
    </dgm:pt>
    <dgm:pt modelId="{8AB64B28-A30D-4902-9E61-FCE12FF81605}">
      <dgm:prSet/>
      <dgm:spPr/>
      <dgm:t>
        <a:bodyPr/>
        <a:lstStyle/>
        <a:p>
          <a:r>
            <a:rPr lang="en-US"/>
            <a:t>Proper domain: true infection cues</a:t>
          </a:r>
        </a:p>
      </dgm:t>
    </dgm:pt>
    <dgm:pt modelId="{C9C31665-1D93-4235-A8F1-3C5DFDE49797}" type="parTrans" cxnId="{2AE91879-5222-43C3-96E6-7A14D00BDAD4}">
      <dgm:prSet/>
      <dgm:spPr/>
      <dgm:t>
        <a:bodyPr/>
        <a:lstStyle/>
        <a:p>
          <a:endParaRPr lang="en-US"/>
        </a:p>
      </dgm:t>
    </dgm:pt>
    <dgm:pt modelId="{2F469D63-5EEC-44EB-829C-1D027DCA1316}" type="sibTrans" cxnId="{2AE91879-5222-43C3-96E6-7A14D00BDAD4}">
      <dgm:prSet/>
      <dgm:spPr/>
      <dgm:t>
        <a:bodyPr/>
        <a:lstStyle/>
        <a:p>
          <a:endParaRPr lang="en-US"/>
        </a:p>
      </dgm:t>
    </dgm:pt>
    <dgm:pt modelId="{E6923A00-3B70-4AC2-B72F-E9FE0149CF79}">
      <dgm:prSet/>
      <dgm:spPr/>
      <dgm:t>
        <a:bodyPr/>
        <a:lstStyle/>
        <a:p>
          <a:r>
            <a:rPr lang="en-US"/>
            <a:t>Actual domain: true infection cues + cues that resemble them</a:t>
          </a:r>
        </a:p>
      </dgm:t>
    </dgm:pt>
    <dgm:pt modelId="{32D2D3E3-BF5A-4685-BC20-21C791B035DD}" type="parTrans" cxnId="{C013174D-27CA-4916-87EF-F79C827E0D34}">
      <dgm:prSet/>
      <dgm:spPr/>
      <dgm:t>
        <a:bodyPr/>
        <a:lstStyle/>
        <a:p>
          <a:endParaRPr lang="en-US"/>
        </a:p>
      </dgm:t>
    </dgm:pt>
    <dgm:pt modelId="{4F0EAD25-1A2C-4148-8DF0-E659B00D9A6A}" type="sibTrans" cxnId="{C013174D-27CA-4916-87EF-F79C827E0D34}">
      <dgm:prSet/>
      <dgm:spPr/>
      <dgm:t>
        <a:bodyPr/>
        <a:lstStyle/>
        <a:p>
          <a:endParaRPr lang="en-US"/>
        </a:p>
      </dgm:t>
    </dgm:pt>
    <dgm:pt modelId="{DDC119B9-3E00-4E74-8832-0187F429BDFD}">
      <dgm:prSet/>
      <dgm:spPr/>
      <dgm:t>
        <a:bodyPr/>
        <a:lstStyle/>
        <a:p>
          <a:r>
            <a:rPr lang="en-US"/>
            <a:t>Some evidence supports hypothesis people over-perceive infection in superficially anomalous, objectively benign cues</a:t>
          </a:r>
        </a:p>
      </dgm:t>
    </dgm:pt>
    <dgm:pt modelId="{7786B8C6-3430-4289-90B6-2DA1890E8AE0}" type="parTrans" cxnId="{3975C644-C806-46D6-BEE9-9C376CAECD7B}">
      <dgm:prSet/>
      <dgm:spPr/>
      <dgm:t>
        <a:bodyPr/>
        <a:lstStyle/>
        <a:p>
          <a:endParaRPr lang="en-US"/>
        </a:p>
      </dgm:t>
    </dgm:pt>
    <dgm:pt modelId="{D72A49F6-4033-4C40-99AE-6B2156FE556D}" type="sibTrans" cxnId="{3975C644-C806-46D6-BEE9-9C376CAECD7B}">
      <dgm:prSet/>
      <dgm:spPr/>
      <dgm:t>
        <a:bodyPr/>
        <a:lstStyle/>
        <a:p>
          <a:endParaRPr lang="en-US"/>
        </a:p>
      </dgm:t>
    </dgm:pt>
    <dgm:pt modelId="{FCC0B0D2-2247-1249-AA8A-EBDB512C41A7}" type="pres">
      <dgm:prSet presAssocID="{07594742-D27B-4651-99C0-595AA0D2F2B1}" presName="vert0" presStyleCnt="0">
        <dgm:presLayoutVars>
          <dgm:dir/>
          <dgm:animOne val="branch"/>
          <dgm:animLvl val="lvl"/>
        </dgm:presLayoutVars>
      </dgm:prSet>
      <dgm:spPr/>
    </dgm:pt>
    <dgm:pt modelId="{20AB1029-A52E-BC46-82CE-8E4611946473}" type="pres">
      <dgm:prSet presAssocID="{097AE37A-0D5A-4374-8260-C56B682A3FC3}" presName="thickLine" presStyleLbl="alignNode1" presStyleIdx="0" presStyleCnt="4"/>
      <dgm:spPr/>
    </dgm:pt>
    <dgm:pt modelId="{90806EDC-866D-5446-9A05-B8BA308DB596}" type="pres">
      <dgm:prSet presAssocID="{097AE37A-0D5A-4374-8260-C56B682A3FC3}" presName="horz1" presStyleCnt="0"/>
      <dgm:spPr/>
    </dgm:pt>
    <dgm:pt modelId="{C28AA337-D69B-994E-8ED7-A0FBD0830236}" type="pres">
      <dgm:prSet presAssocID="{097AE37A-0D5A-4374-8260-C56B682A3FC3}" presName="tx1" presStyleLbl="revTx" presStyleIdx="0" presStyleCnt="4"/>
      <dgm:spPr/>
    </dgm:pt>
    <dgm:pt modelId="{845AB7C7-02E1-3C46-9C7C-9FF26FFD90F8}" type="pres">
      <dgm:prSet presAssocID="{097AE37A-0D5A-4374-8260-C56B682A3FC3}" presName="vert1" presStyleCnt="0"/>
      <dgm:spPr/>
    </dgm:pt>
    <dgm:pt modelId="{7B704B40-48CA-724B-9156-74F8B1ECF1D8}" type="pres">
      <dgm:prSet presAssocID="{8AB64B28-A30D-4902-9E61-FCE12FF81605}" presName="thickLine" presStyleLbl="alignNode1" presStyleIdx="1" presStyleCnt="4"/>
      <dgm:spPr/>
    </dgm:pt>
    <dgm:pt modelId="{AEC5AD02-92A2-294E-B768-58FD2177929F}" type="pres">
      <dgm:prSet presAssocID="{8AB64B28-A30D-4902-9E61-FCE12FF81605}" presName="horz1" presStyleCnt="0"/>
      <dgm:spPr/>
    </dgm:pt>
    <dgm:pt modelId="{6F04090D-FC50-FF43-B679-003935067B48}" type="pres">
      <dgm:prSet presAssocID="{8AB64B28-A30D-4902-9E61-FCE12FF81605}" presName="tx1" presStyleLbl="revTx" presStyleIdx="1" presStyleCnt="4"/>
      <dgm:spPr/>
    </dgm:pt>
    <dgm:pt modelId="{EF74E3BD-2D00-2A4A-B3A8-5A799B062F2B}" type="pres">
      <dgm:prSet presAssocID="{8AB64B28-A30D-4902-9E61-FCE12FF81605}" presName="vert1" presStyleCnt="0"/>
      <dgm:spPr/>
    </dgm:pt>
    <dgm:pt modelId="{F3DBD51B-233C-B64D-BE6F-75B6111B87DC}" type="pres">
      <dgm:prSet presAssocID="{E6923A00-3B70-4AC2-B72F-E9FE0149CF79}" presName="thickLine" presStyleLbl="alignNode1" presStyleIdx="2" presStyleCnt="4"/>
      <dgm:spPr/>
    </dgm:pt>
    <dgm:pt modelId="{DA44C3CC-1CDB-2246-BBDA-F54BA01E7368}" type="pres">
      <dgm:prSet presAssocID="{E6923A00-3B70-4AC2-B72F-E9FE0149CF79}" presName="horz1" presStyleCnt="0"/>
      <dgm:spPr/>
    </dgm:pt>
    <dgm:pt modelId="{E46C90FB-6ADD-7E4C-B9BC-9DABE6B1AB61}" type="pres">
      <dgm:prSet presAssocID="{E6923A00-3B70-4AC2-B72F-E9FE0149CF79}" presName="tx1" presStyleLbl="revTx" presStyleIdx="2" presStyleCnt="4"/>
      <dgm:spPr/>
    </dgm:pt>
    <dgm:pt modelId="{51AC4EB1-00AF-2A4A-89F1-B47F5C9D4A49}" type="pres">
      <dgm:prSet presAssocID="{E6923A00-3B70-4AC2-B72F-E9FE0149CF79}" presName="vert1" presStyleCnt="0"/>
      <dgm:spPr/>
    </dgm:pt>
    <dgm:pt modelId="{F43212CB-0892-7148-9BA2-B51B1B1512F9}" type="pres">
      <dgm:prSet presAssocID="{DDC119B9-3E00-4E74-8832-0187F429BDFD}" presName="thickLine" presStyleLbl="alignNode1" presStyleIdx="3" presStyleCnt="4"/>
      <dgm:spPr/>
    </dgm:pt>
    <dgm:pt modelId="{8F2D938A-E9DC-E84A-8AF9-3A386801F14A}" type="pres">
      <dgm:prSet presAssocID="{DDC119B9-3E00-4E74-8832-0187F429BDFD}" presName="horz1" presStyleCnt="0"/>
      <dgm:spPr/>
    </dgm:pt>
    <dgm:pt modelId="{C4CA8D05-4B90-BC48-8F27-BDDF2D45B5EA}" type="pres">
      <dgm:prSet presAssocID="{DDC119B9-3E00-4E74-8832-0187F429BDFD}" presName="tx1" presStyleLbl="revTx" presStyleIdx="3" presStyleCnt="4"/>
      <dgm:spPr/>
    </dgm:pt>
    <dgm:pt modelId="{FC2721B8-01CC-5243-AC2B-AF7A7701675E}" type="pres">
      <dgm:prSet presAssocID="{DDC119B9-3E00-4E74-8832-0187F429BDFD}" presName="vert1" presStyleCnt="0"/>
      <dgm:spPr/>
    </dgm:pt>
  </dgm:ptLst>
  <dgm:cxnLst>
    <dgm:cxn modelId="{87598104-FDF0-9C49-A8D9-5C6BBEE7F142}" type="presOf" srcId="{07594742-D27B-4651-99C0-595AA0D2F2B1}" destId="{FCC0B0D2-2247-1249-AA8A-EBDB512C41A7}" srcOrd="0" destOrd="0" presId="urn:microsoft.com/office/officeart/2008/layout/LinedList"/>
    <dgm:cxn modelId="{3975C644-C806-46D6-BEE9-9C376CAECD7B}" srcId="{07594742-D27B-4651-99C0-595AA0D2F2B1}" destId="{DDC119B9-3E00-4E74-8832-0187F429BDFD}" srcOrd="3" destOrd="0" parTransId="{7786B8C6-3430-4289-90B6-2DA1890E8AE0}" sibTransId="{D72A49F6-4033-4C40-99AE-6B2156FE556D}"/>
    <dgm:cxn modelId="{CE67514A-DF04-2940-A245-093D16B608F9}" type="presOf" srcId="{097AE37A-0D5A-4374-8260-C56B682A3FC3}" destId="{C28AA337-D69B-994E-8ED7-A0FBD0830236}" srcOrd="0" destOrd="0" presId="urn:microsoft.com/office/officeart/2008/layout/LinedList"/>
    <dgm:cxn modelId="{C013174D-27CA-4916-87EF-F79C827E0D34}" srcId="{07594742-D27B-4651-99C0-595AA0D2F2B1}" destId="{E6923A00-3B70-4AC2-B72F-E9FE0149CF79}" srcOrd="2" destOrd="0" parTransId="{32D2D3E3-BF5A-4685-BC20-21C791B035DD}" sibTransId="{4F0EAD25-1A2C-4148-8DF0-E659B00D9A6A}"/>
    <dgm:cxn modelId="{2AE91879-5222-43C3-96E6-7A14D00BDAD4}" srcId="{07594742-D27B-4651-99C0-595AA0D2F2B1}" destId="{8AB64B28-A30D-4902-9E61-FCE12FF81605}" srcOrd="1" destOrd="0" parTransId="{C9C31665-1D93-4235-A8F1-3C5DFDE49797}" sibTransId="{2F469D63-5EEC-44EB-829C-1D027DCA1316}"/>
    <dgm:cxn modelId="{070E8BCE-2DF0-F84D-94E5-9922BC74CC04}" type="presOf" srcId="{DDC119B9-3E00-4E74-8832-0187F429BDFD}" destId="{C4CA8D05-4B90-BC48-8F27-BDDF2D45B5EA}" srcOrd="0" destOrd="0" presId="urn:microsoft.com/office/officeart/2008/layout/LinedList"/>
    <dgm:cxn modelId="{9F8E3FDF-0AFF-4537-BC03-29C2209AE5B6}" srcId="{07594742-D27B-4651-99C0-595AA0D2F2B1}" destId="{097AE37A-0D5A-4374-8260-C56B682A3FC3}" srcOrd="0" destOrd="0" parTransId="{4FBCA5BF-A4C1-4682-9D75-D6D0B9AFB800}" sibTransId="{CAA6297B-9C7A-4315-862F-477D04F6D283}"/>
    <dgm:cxn modelId="{767D81E0-66DA-254B-91C7-F859E56749DD}" type="presOf" srcId="{E6923A00-3B70-4AC2-B72F-E9FE0149CF79}" destId="{E46C90FB-6ADD-7E4C-B9BC-9DABE6B1AB61}" srcOrd="0" destOrd="0" presId="urn:microsoft.com/office/officeart/2008/layout/LinedList"/>
    <dgm:cxn modelId="{3C9030FE-0A94-1144-ABBC-353D32B70C2B}" type="presOf" srcId="{8AB64B28-A30D-4902-9E61-FCE12FF81605}" destId="{6F04090D-FC50-FF43-B679-003935067B48}" srcOrd="0" destOrd="0" presId="urn:microsoft.com/office/officeart/2008/layout/LinedList"/>
    <dgm:cxn modelId="{50CFADF0-1FA1-5D4E-B4FD-8CB8CB5B0E88}" type="presParOf" srcId="{FCC0B0D2-2247-1249-AA8A-EBDB512C41A7}" destId="{20AB1029-A52E-BC46-82CE-8E4611946473}" srcOrd="0" destOrd="0" presId="urn:microsoft.com/office/officeart/2008/layout/LinedList"/>
    <dgm:cxn modelId="{F251CE89-387C-2546-B670-5597372A129C}" type="presParOf" srcId="{FCC0B0D2-2247-1249-AA8A-EBDB512C41A7}" destId="{90806EDC-866D-5446-9A05-B8BA308DB596}" srcOrd="1" destOrd="0" presId="urn:microsoft.com/office/officeart/2008/layout/LinedList"/>
    <dgm:cxn modelId="{5260E781-E342-A048-8FC7-4CD4647C054D}" type="presParOf" srcId="{90806EDC-866D-5446-9A05-B8BA308DB596}" destId="{C28AA337-D69B-994E-8ED7-A0FBD0830236}" srcOrd="0" destOrd="0" presId="urn:microsoft.com/office/officeart/2008/layout/LinedList"/>
    <dgm:cxn modelId="{C93AE9B4-B7C0-8949-B9D7-BD82D1B91915}" type="presParOf" srcId="{90806EDC-866D-5446-9A05-B8BA308DB596}" destId="{845AB7C7-02E1-3C46-9C7C-9FF26FFD90F8}" srcOrd="1" destOrd="0" presId="urn:microsoft.com/office/officeart/2008/layout/LinedList"/>
    <dgm:cxn modelId="{146AF569-A2C7-2744-AE75-44BD8BEB9A40}" type="presParOf" srcId="{FCC0B0D2-2247-1249-AA8A-EBDB512C41A7}" destId="{7B704B40-48CA-724B-9156-74F8B1ECF1D8}" srcOrd="2" destOrd="0" presId="urn:microsoft.com/office/officeart/2008/layout/LinedList"/>
    <dgm:cxn modelId="{11EAA982-7513-CB4A-8CF9-EB7BA285F918}" type="presParOf" srcId="{FCC0B0D2-2247-1249-AA8A-EBDB512C41A7}" destId="{AEC5AD02-92A2-294E-B768-58FD2177929F}" srcOrd="3" destOrd="0" presId="urn:microsoft.com/office/officeart/2008/layout/LinedList"/>
    <dgm:cxn modelId="{0A372795-B639-B04F-A477-6B3F36F0D4A7}" type="presParOf" srcId="{AEC5AD02-92A2-294E-B768-58FD2177929F}" destId="{6F04090D-FC50-FF43-B679-003935067B48}" srcOrd="0" destOrd="0" presId="urn:microsoft.com/office/officeart/2008/layout/LinedList"/>
    <dgm:cxn modelId="{1B1D9BEE-82F7-1745-9705-59159B76AF6C}" type="presParOf" srcId="{AEC5AD02-92A2-294E-B768-58FD2177929F}" destId="{EF74E3BD-2D00-2A4A-B3A8-5A799B062F2B}" srcOrd="1" destOrd="0" presId="urn:microsoft.com/office/officeart/2008/layout/LinedList"/>
    <dgm:cxn modelId="{EE673392-96A7-6D4F-9091-6A7E22F96C81}" type="presParOf" srcId="{FCC0B0D2-2247-1249-AA8A-EBDB512C41A7}" destId="{F3DBD51B-233C-B64D-BE6F-75B6111B87DC}" srcOrd="4" destOrd="0" presId="urn:microsoft.com/office/officeart/2008/layout/LinedList"/>
    <dgm:cxn modelId="{EF5A8480-3B8B-E242-9E4C-4849E5C085DE}" type="presParOf" srcId="{FCC0B0D2-2247-1249-AA8A-EBDB512C41A7}" destId="{DA44C3CC-1CDB-2246-BBDA-F54BA01E7368}" srcOrd="5" destOrd="0" presId="urn:microsoft.com/office/officeart/2008/layout/LinedList"/>
    <dgm:cxn modelId="{8C7BDC7B-F00E-FB40-A205-567309AC0908}" type="presParOf" srcId="{DA44C3CC-1CDB-2246-BBDA-F54BA01E7368}" destId="{E46C90FB-6ADD-7E4C-B9BC-9DABE6B1AB61}" srcOrd="0" destOrd="0" presId="urn:microsoft.com/office/officeart/2008/layout/LinedList"/>
    <dgm:cxn modelId="{4D2C4754-3063-654C-B6A3-14663F2ACA59}" type="presParOf" srcId="{DA44C3CC-1CDB-2246-BBDA-F54BA01E7368}" destId="{51AC4EB1-00AF-2A4A-89F1-B47F5C9D4A49}" srcOrd="1" destOrd="0" presId="urn:microsoft.com/office/officeart/2008/layout/LinedList"/>
    <dgm:cxn modelId="{72E21BB3-71FA-CD45-AEBB-8341B554F9E0}" type="presParOf" srcId="{FCC0B0D2-2247-1249-AA8A-EBDB512C41A7}" destId="{F43212CB-0892-7148-9BA2-B51B1B1512F9}" srcOrd="6" destOrd="0" presId="urn:microsoft.com/office/officeart/2008/layout/LinedList"/>
    <dgm:cxn modelId="{C41CF910-ADE0-374E-9F12-BB666138AE90}" type="presParOf" srcId="{FCC0B0D2-2247-1249-AA8A-EBDB512C41A7}" destId="{8F2D938A-E9DC-E84A-8AF9-3A386801F14A}" srcOrd="7" destOrd="0" presId="urn:microsoft.com/office/officeart/2008/layout/LinedList"/>
    <dgm:cxn modelId="{5D7527E5-311B-B04A-8548-5AACA37B8DDB}" type="presParOf" srcId="{8F2D938A-E9DC-E84A-8AF9-3A386801F14A}" destId="{C4CA8D05-4B90-BC48-8F27-BDDF2D45B5EA}" srcOrd="0" destOrd="0" presId="urn:microsoft.com/office/officeart/2008/layout/LinedList"/>
    <dgm:cxn modelId="{42793AF0-154E-E040-917D-DDDA0C071399}" type="presParOf" srcId="{8F2D938A-E9DC-E84A-8AF9-3A386801F14A}" destId="{FC2721B8-01CC-5243-AC2B-AF7A7701675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DC36CD0-8F81-4BE8-A7D9-87A37A1F3477}"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07F9D7C8-AFAF-4999-BE8A-4C24F3FF8DAC}">
      <dgm:prSet/>
      <dgm:spPr/>
      <dgm:t>
        <a:bodyPr/>
        <a:lstStyle/>
        <a:p>
          <a:r>
            <a:rPr lang="en-US"/>
            <a:t>Infections are costly</a:t>
          </a:r>
        </a:p>
      </dgm:t>
    </dgm:pt>
    <dgm:pt modelId="{249FE646-2627-4201-B53C-6635113EC899}" type="parTrans" cxnId="{026D6131-D074-4FC0-8508-421B0F440BBF}">
      <dgm:prSet/>
      <dgm:spPr/>
      <dgm:t>
        <a:bodyPr/>
        <a:lstStyle/>
        <a:p>
          <a:endParaRPr lang="en-US"/>
        </a:p>
      </dgm:t>
    </dgm:pt>
    <dgm:pt modelId="{C087D66E-C77B-4ED3-B989-765B302B76B5}" type="sibTrans" cxnId="{026D6131-D074-4FC0-8508-421B0F440BBF}">
      <dgm:prSet/>
      <dgm:spPr/>
      <dgm:t>
        <a:bodyPr/>
        <a:lstStyle/>
        <a:p>
          <a:endParaRPr lang="en-US"/>
        </a:p>
      </dgm:t>
    </dgm:pt>
    <dgm:pt modelId="{886659BE-36DC-40D3-8166-4136FB63F9D7}">
      <dgm:prSet/>
      <dgm:spPr/>
      <dgm:t>
        <a:bodyPr/>
        <a:lstStyle/>
        <a:p>
          <a:r>
            <a:rPr lang="en-US"/>
            <a:t>Stronger diagnosticity means less uncertainty</a:t>
          </a:r>
        </a:p>
      </dgm:t>
    </dgm:pt>
    <dgm:pt modelId="{9F6877F5-948C-4BD0-AC51-18CD9BEC54EF}" type="parTrans" cxnId="{767C0169-EA14-409D-877E-1B77390CB051}">
      <dgm:prSet/>
      <dgm:spPr/>
      <dgm:t>
        <a:bodyPr/>
        <a:lstStyle/>
        <a:p>
          <a:endParaRPr lang="en-US"/>
        </a:p>
      </dgm:t>
    </dgm:pt>
    <dgm:pt modelId="{BE5715A0-99A8-4516-8000-1E2EDEA720FE}" type="sibTrans" cxnId="{767C0169-EA14-409D-877E-1B77390CB051}">
      <dgm:prSet/>
      <dgm:spPr/>
      <dgm:t>
        <a:bodyPr/>
        <a:lstStyle/>
        <a:p>
          <a:endParaRPr lang="en-US"/>
        </a:p>
      </dgm:t>
    </dgm:pt>
    <dgm:pt modelId="{EA9B599C-9681-0E4E-B7CC-9F29FADF1C40}" type="pres">
      <dgm:prSet presAssocID="{0DC36CD0-8F81-4BE8-A7D9-87A37A1F3477}" presName="hierChild1" presStyleCnt="0">
        <dgm:presLayoutVars>
          <dgm:chPref val="1"/>
          <dgm:dir/>
          <dgm:animOne val="branch"/>
          <dgm:animLvl val="lvl"/>
          <dgm:resizeHandles/>
        </dgm:presLayoutVars>
      </dgm:prSet>
      <dgm:spPr/>
    </dgm:pt>
    <dgm:pt modelId="{6FC251D1-C9DC-B847-85C4-3F52E11256BA}" type="pres">
      <dgm:prSet presAssocID="{07F9D7C8-AFAF-4999-BE8A-4C24F3FF8DAC}" presName="hierRoot1" presStyleCnt="0"/>
      <dgm:spPr/>
    </dgm:pt>
    <dgm:pt modelId="{A8E94B1B-3551-6642-8F79-FA12297F8757}" type="pres">
      <dgm:prSet presAssocID="{07F9D7C8-AFAF-4999-BE8A-4C24F3FF8DAC}" presName="composite" presStyleCnt="0"/>
      <dgm:spPr/>
    </dgm:pt>
    <dgm:pt modelId="{9D49146F-64A2-5243-9894-F26E9135EF8F}" type="pres">
      <dgm:prSet presAssocID="{07F9D7C8-AFAF-4999-BE8A-4C24F3FF8DAC}" presName="background" presStyleLbl="node0" presStyleIdx="0" presStyleCnt="2"/>
      <dgm:spPr/>
    </dgm:pt>
    <dgm:pt modelId="{3740257C-D6B9-C541-96D3-87A1763E222A}" type="pres">
      <dgm:prSet presAssocID="{07F9D7C8-AFAF-4999-BE8A-4C24F3FF8DAC}" presName="text" presStyleLbl="fgAcc0" presStyleIdx="0" presStyleCnt="2">
        <dgm:presLayoutVars>
          <dgm:chPref val="3"/>
        </dgm:presLayoutVars>
      </dgm:prSet>
      <dgm:spPr/>
    </dgm:pt>
    <dgm:pt modelId="{DCB4C64D-8112-A748-A36A-C71851DABA06}" type="pres">
      <dgm:prSet presAssocID="{07F9D7C8-AFAF-4999-BE8A-4C24F3FF8DAC}" presName="hierChild2" presStyleCnt="0"/>
      <dgm:spPr/>
    </dgm:pt>
    <dgm:pt modelId="{B65C048F-71AC-9746-9C18-771BC300A9AC}" type="pres">
      <dgm:prSet presAssocID="{886659BE-36DC-40D3-8166-4136FB63F9D7}" presName="hierRoot1" presStyleCnt="0"/>
      <dgm:spPr/>
    </dgm:pt>
    <dgm:pt modelId="{55EF6D31-E4C9-034F-B38C-16FA68DF3EAE}" type="pres">
      <dgm:prSet presAssocID="{886659BE-36DC-40D3-8166-4136FB63F9D7}" presName="composite" presStyleCnt="0"/>
      <dgm:spPr/>
    </dgm:pt>
    <dgm:pt modelId="{173C6F9F-25D3-334A-A122-9E8B78189AEB}" type="pres">
      <dgm:prSet presAssocID="{886659BE-36DC-40D3-8166-4136FB63F9D7}" presName="background" presStyleLbl="node0" presStyleIdx="1" presStyleCnt="2"/>
      <dgm:spPr/>
    </dgm:pt>
    <dgm:pt modelId="{557EC992-4A33-CD4D-BD6E-BF536FAF5C52}" type="pres">
      <dgm:prSet presAssocID="{886659BE-36DC-40D3-8166-4136FB63F9D7}" presName="text" presStyleLbl="fgAcc0" presStyleIdx="1" presStyleCnt="2">
        <dgm:presLayoutVars>
          <dgm:chPref val="3"/>
        </dgm:presLayoutVars>
      </dgm:prSet>
      <dgm:spPr/>
    </dgm:pt>
    <dgm:pt modelId="{7269EAC8-65F1-2F42-9A92-2FF1713E4BF8}" type="pres">
      <dgm:prSet presAssocID="{886659BE-36DC-40D3-8166-4136FB63F9D7}" presName="hierChild2" presStyleCnt="0"/>
      <dgm:spPr/>
    </dgm:pt>
  </dgm:ptLst>
  <dgm:cxnLst>
    <dgm:cxn modelId="{A3E5D004-B695-1146-B146-DA7CA6E87ABD}" type="presOf" srcId="{07F9D7C8-AFAF-4999-BE8A-4C24F3FF8DAC}" destId="{3740257C-D6B9-C541-96D3-87A1763E222A}" srcOrd="0" destOrd="0" presId="urn:microsoft.com/office/officeart/2005/8/layout/hierarchy1"/>
    <dgm:cxn modelId="{E2310E11-79E2-E546-B61A-F428D23E97F7}" type="presOf" srcId="{0DC36CD0-8F81-4BE8-A7D9-87A37A1F3477}" destId="{EA9B599C-9681-0E4E-B7CC-9F29FADF1C40}" srcOrd="0" destOrd="0" presId="urn:microsoft.com/office/officeart/2005/8/layout/hierarchy1"/>
    <dgm:cxn modelId="{026D6131-D074-4FC0-8508-421B0F440BBF}" srcId="{0DC36CD0-8F81-4BE8-A7D9-87A37A1F3477}" destId="{07F9D7C8-AFAF-4999-BE8A-4C24F3FF8DAC}" srcOrd="0" destOrd="0" parTransId="{249FE646-2627-4201-B53C-6635113EC899}" sibTransId="{C087D66E-C77B-4ED3-B989-765B302B76B5}"/>
    <dgm:cxn modelId="{767C0169-EA14-409D-877E-1B77390CB051}" srcId="{0DC36CD0-8F81-4BE8-A7D9-87A37A1F3477}" destId="{886659BE-36DC-40D3-8166-4136FB63F9D7}" srcOrd="1" destOrd="0" parTransId="{9F6877F5-948C-4BD0-AC51-18CD9BEC54EF}" sibTransId="{BE5715A0-99A8-4516-8000-1E2EDEA720FE}"/>
    <dgm:cxn modelId="{B22A0381-5AD3-184D-B644-87CD5C4EF586}" type="presOf" srcId="{886659BE-36DC-40D3-8166-4136FB63F9D7}" destId="{557EC992-4A33-CD4D-BD6E-BF536FAF5C52}" srcOrd="0" destOrd="0" presId="urn:microsoft.com/office/officeart/2005/8/layout/hierarchy1"/>
    <dgm:cxn modelId="{144578A9-F5C2-B44E-8FEF-D5E93AE5492D}" type="presParOf" srcId="{EA9B599C-9681-0E4E-B7CC-9F29FADF1C40}" destId="{6FC251D1-C9DC-B847-85C4-3F52E11256BA}" srcOrd="0" destOrd="0" presId="urn:microsoft.com/office/officeart/2005/8/layout/hierarchy1"/>
    <dgm:cxn modelId="{583006E3-26B7-3C4D-B93A-A62BA4860DC6}" type="presParOf" srcId="{6FC251D1-C9DC-B847-85C4-3F52E11256BA}" destId="{A8E94B1B-3551-6642-8F79-FA12297F8757}" srcOrd="0" destOrd="0" presId="urn:microsoft.com/office/officeart/2005/8/layout/hierarchy1"/>
    <dgm:cxn modelId="{525D4B5E-ED7F-DF40-A5C8-EB845F1AF5FE}" type="presParOf" srcId="{A8E94B1B-3551-6642-8F79-FA12297F8757}" destId="{9D49146F-64A2-5243-9894-F26E9135EF8F}" srcOrd="0" destOrd="0" presId="urn:microsoft.com/office/officeart/2005/8/layout/hierarchy1"/>
    <dgm:cxn modelId="{EE50EAB7-AB3C-ED42-A27C-8DF678263EB3}" type="presParOf" srcId="{A8E94B1B-3551-6642-8F79-FA12297F8757}" destId="{3740257C-D6B9-C541-96D3-87A1763E222A}" srcOrd="1" destOrd="0" presId="urn:microsoft.com/office/officeart/2005/8/layout/hierarchy1"/>
    <dgm:cxn modelId="{FB9A0827-F6AC-6F4C-96F5-F60F61297DC1}" type="presParOf" srcId="{6FC251D1-C9DC-B847-85C4-3F52E11256BA}" destId="{DCB4C64D-8112-A748-A36A-C71851DABA06}" srcOrd="1" destOrd="0" presId="urn:microsoft.com/office/officeart/2005/8/layout/hierarchy1"/>
    <dgm:cxn modelId="{2FC9311F-F440-1A4B-9874-C25B4B0F8D6A}" type="presParOf" srcId="{EA9B599C-9681-0E4E-B7CC-9F29FADF1C40}" destId="{B65C048F-71AC-9746-9C18-771BC300A9AC}" srcOrd="1" destOrd="0" presId="urn:microsoft.com/office/officeart/2005/8/layout/hierarchy1"/>
    <dgm:cxn modelId="{3642310F-3315-094E-93B5-D4A8E5FF8EC0}" type="presParOf" srcId="{B65C048F-71AC-9746-9C18-771BC300A9AC}" destId="{55EF6D31-E4C9-034F-B38C-16FA68DF3EAE}" srcOrd="0" destOrd="0" presId="urn:microsoft.com/office/officeart/2005/8/layout/hierarchy1"/>
    <dgm:cxn modelId="{23A71532-E08B-2541-BAF3-85CD5E35391D}" type="presParOf" srcId="{55EF6D31-E4C9-034F-B38C-16FA68DF3EAE}" destId="{173C6F9F-25D3-334A-A122-9E8B78189AEB}" srcOrd="0" destOrd="0" presId="urn:microsoft.com/office/officeart/2005/8/layout/hierarchy1"/>
    <dgm:cxn modelId="{F275E751-D8AC-564C-BA2C-A8254B99ADE6}" type="presParOf" srcId="{55EF6D31-E4C9-034F-B38C-16FA68DF3EAE}" destId="{557EC992-4A33-CD4D-BD6E-BF536FAF5C52}" srcOrd="1" destOrd="0" presId="urn:microsoft.com/office/officeart/2005/8/layout/hierarchy1"/>
    <dgm:cxn modelId="{D745853C-D739-8240-9E26-AD76B7EEC275}" type="presParOf" srcId="{B65C048F-71AC-9746-9C18-771BC300A9AC}" destId="{7269EAC8-65F1-2F42-9A92-2FF1713E4BF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1B712C6-3F0E-4971-AB79-6421275932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A40B1BC-26EB-4467-B7C6-A291CB76A027}">
      <dgm:prSet/>
      <dgm:spPr/>
      <dgm:t>
        <a:bodyPr/>
        <a:lstStyle/>
        <a:p>
          <a:r>
            <a:rPr lang="en-US" b="0" i="0"/>
            <a:t>Novel face and word stimuli</a:t>
          </a:r>
          <a:endParaRPr lang="en-US"/>
        </a:p>
      </dgm:t>
    </dgm:pt>
    <dgm:pt modelId="{348F0186-7C3D-442F-8655-73720CB06F4E}" type="parTrans" cxnId="{35596CE0-1A05-4B57-B9D3-E248A1DD7D9D}">
      <dgm:prSet/>
      <dgm:spPr/>
      <dgm:t>
        <a:bodyPr/>
        <a:lstStyle/>
        <a:p>
          <a:endParaRPr lang="en-US"/>
        </a:p>
      </dgm:t>
    </dgm:pt>
    <dgm:pt modelId="{4B04FA15-704E-4393-A149-23E7B81FAD36}" type="sibTrans" cxnId="{35596CE0-1A05-4B57-B9D3-E248A1DD7D9D}">
      <dgm:prSet/>
      <dgm:spPr/>
      <dgm:t>
        <a:bodyPr/>
        <a:lstStyle/>
        <a:p>
          <a:endParaRPr lang="en-US"/>
        </a:p>
      </dgm:t>
    </dgm:pt>
    <dgm:pt modelId="{EC8EA44C-E1EA-4EF4-9E7F-03F0C2E27566}">
      <dgm:prSet/>
      <dgm:spPr/>
      <dgm:t>
        <a:bodyPr/>
        <a:lstStyle/>
        <a:p>
          <a:r>
            <a:rPr lang="en-US" b="0" i="0"/>
            <a:t>Statistical analyses use all data collected from IAT tasks</a:t>
          </a:r>
          <a:endParaRPr lang="en-US"/>
        </a:p>
      </dgm:t>
    </dgm:pt>
    <dgm:pt modelId="{29C14929-FB13-4156-8CD0-CC974FD94BF6}" type="parTrans" cxnId="{0B114D63-B418-41FA-851E-EA999C593752}">
      <dgm:prSet/>
      <dgm:spPr/>
      <dgm:t>
        <a:bodyPr/>
        <a:lstStyle/>
        <a:p>
          <a:endParaRPr lang="en-US"/>
        </a:p>
      </dgm:t>
    </dgm:pt>
    <dgm:pt modelId="{0E0E18FA-B663-41F9-81F5-8A544752EB5C}" type="sibTrans" cxnId="{0B114D63-B418-41FA-851E-EA999C593752}">
      <dgm:prSet/>
      <dgm:spPr/>
      <dgm:t>
        <a:bodyPr/>
        <a:lstStyle/>
        <a:p>
          <a:endParaRPr lang="en-US"/>
        </a:p>
      </dgm:t>
    </dgm:pt>
    <dgm:pt modelId="{5C7F7D17-29E2-4247-8DAF-8F754892F297}">
      <dgm:prSet/>
      <dgm:spPr/>
      <dgm:t>
        <a:bodyPr/>
        <a:lstStyle/>
        <a:p>
          <a:r>
            <a:rPr lang="en-US" b="0" i="0"/>
            <a:t>Tested focal contrast two different ways</a:t>
          </a:r>
          <a:endParaRPr lang="en-US"/>
        </a:p>
      </dgm:t>
    </dgm:pt>
    <dgm:pt modelId="{343FA548-10C9-4954-81F4-F749CFF60432}" type="parTrans" cxnId="{79691C5F-617A-4D15-9C0B-1796A660B0FE}">
      <dgm:prSet/>
      <dgm:spPr/>
      <dgm:t>
        <a:bodyPr/>
        <a:lstStyle/>
        <a:p>
          <a:endParaRPr lang="en-US"/>
        </a:p>
      </dgm:t>
    </dgm:pt>
    <dgm:pt modelId="{60FCAF4D-958A-4496-958D-9942009E7898}" type="sibTrans" cxnId="{79691C5F-617A-4D15-9C0B-1796A660B0FE}">
      <dgm:prSet/>
      <dgm:spPr/>
      <dgm:t>
        <a:bodyPr/>
        <a:lstStyle/>
        <a:p>
          <a:endParaRPr lang="en-US"/>
        </a:p>
      </dgm:t>
    </dgm:pt>
    <dgm:pt modelId="{3553ED6E-F00F-4936-9030-DBC5CFCC5C08}" type="pres">
      <dgm:prSet presAssocID="{81B712C6-3F0E-4971-AB79-64212759324C}" presName="root" presStyleCnt="0">
        <dgm:presLayoutVars>
          <dgm:dir/>
          <dgm:resizeHandles val="exact"/>
        </dgm:presLayoutVars>
      </dgm:prSet>
      <dgm:spPr/>
    </dgm:pt>
    <dgm:pt modelId="{30D41493-2BEC-4AD3-B15D-81888A58179C}" type="pres">
      <dgm:prSet presAssocID="{9A40B1BC-26EB-4467-B7C6-A291CB76A027}" presName="compNode" presStyleCnt="0"/>
      <dgm:spPr/>
    </dgm:pt>
    <dgm:pt modelId="{AE4E0007-75D5-4245-BDE7-553CC6826A7A}" type="pres">
      <dgm:prSet presAssocID="{9A40B1BC-26EB-4467-B7C6-A291CB76A027}" presName="bgRect" presStyleLbl="bgShp" presStyleIdx="0" presStyleCnt="3"/>
      <dgm:spPr/>
    </dgm:pt>
    <dgm:pt modelId="{7DB1DB27-DE2B-402B-B240-16CACA1A40DB}" type="pres">
      <dgm:prSet presAssocID="{9A40B1BC-26EB-4467-B7C6-A291CB76A027}"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rama"/>
        </a:ext>
      </dgm:extLst>
    </dgm:pt>
    <dgm:pt modelId="{7CEEB09D-9A86-4066-A709-8E911045EE76}" type="pres">
      <dgm:prSet presAssocID="{9A40B1BC-26EB-4467-B7C6-A291CB76A027}" presName="spaceRect" presStyleCnt="0"/>
      <dgm:spPr/>
    </dgm:pt>
    <dgm:pt modelId="{692C4C2A-0B80-4B9A-9140-A5DF16364B0B}" type="pres">
      <dgm:prSet presAssocID="{9A40B1BC-26EB-4467-B7C6-A291CB76A027}" presName="parTx" presStyleLbl="revTx" presStyleIdx="0" presStyleCnt="3">
        <dgm:presLayoutVars>
          <dgm:chMax val="0"/>
          <dgm:chPref val="0"/>
        </dgm:presLayoutVars>
      </dgm:prSet>
      <dgm:spPr/>
    </dgm:pt>
    <dgm:pt modelId="{F81AE02C-5E1C-4FD0-944B-28DB711C55A5}" type="pres">
      <dgm:prSet presAssocID="{4B04FA15-704E-4393-A149-23E7B81FAD36}" presName="sibTrans" presStyleCnt="0"/>
      <dgm:spPr/>
    </dgm:pt>
    <dgm:pt modelId="{EDFD87A9-5707-4692-BCDC-B4F9AA139E68}" type="pres">
      <dgm:prSet presAssocID="{EC8EA44C-E1EA-4EF4-9E7F-03F0C2E27566}" presName="compNode" presStyleCnt="0"/>
      <dgm:spPr/>
    </dgm:pt>
    <dgm:pt modelId="{0737A0BB-580D-4E0C-84AC-8082FEA130D3}" type="pres">
      <dgm:prSet presAssocID="{EC8EA44C-E1EA-4EF4-9E7F-03F0C2E27566}" presName="bgRect" presStyleLbl="bgShp" presStyleIdx="1" presStyleCnt="3"/>
      <dgm:spPr/>
    </dgm:pt>
    <dgm:pt modelId="{C1E46F6A-C4E3-4FDE-A019-88648222D820}" type="pres">
      <dgm:prSet presAssocID="{EC8EA44C-E1EA-4EF4-9E7F-03F0C2E275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09FC9FD-BDA1-4943-8539-3CE84BA97DC7}" type="pres">
      <dgm:prSet presAssocID="{EC8EA44C-E1EA-4EF4-9E7F-03F0C2E27566}" presName="spaceRect" presStyleCnt="0"/>
      <dgm:spPr/>
    </dgm:pt>
    <dgm:pt modelId="{81B789AE-45AD-45AF-B168-2887B56DD205}" type="pres">
      <dgm:prSet presAssocID="{EC8EA44C-E1EA-4EF4-9E7F-03F0C2E27566}" presName="parTx" presStyleLbl="revTx" presStyleIdx="1" presStyleCnt="3">
        <dgm:presLayoutVars>
          <dgm:chMax val="0"/>
          <dgm:chPref val="0"/>
        </dgm:presLayoutVars>
      </dgm:prSet>
      <dgm:spPr/>
    </dgm:pt>
    <dgm:pt modelId="{A0377E20-9302-469D-B610-D71BDEFB77A4}" type="pres">
      <dgm:prSet presAssocID="{0E0E18FA-B663-41F9-81F5-8A544752EB5C}" presName="sibTrans" presStyleCnt="0"/>
      <dgm:spPr/>
    </dgm:pt>
    <dgm:pt modelId="{B3A1D0D6-1DF1-48D0-9C8D-C24741666E04}" type="pres">
      <dgm:prSet presAssocID="{5C7F7D17-29E2-4247-8DAF-8F754892F297}" presName="compNode" presStyleCnt="0"/>
      <dgm:spPr/>
    </dgm:pt>
    <dgm:pt modelId="{D7B7B488-BA24-48DC-92A6-29072979B6F6}" type="pres">
      <dgm:prSet presAssocID="{5C7F7D17-29E2-4247-8DAF-8F754892F297}" presName="bgRect" presStyleLbl="bgShp" presStyleIdx="2" presStyleCnt="3"/>
      <dgm:spPr/>
    </dgm:pt>
    <dgm:pt modelId="{17B8CC09-ECEC-4549-89A2-02482356E354}" type="pres">
      <dgm:prSet presAssocID="{5C7F7D17-29E2-4247-8DAF-8F754892F2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7E11326-5D5E-4EF0-ADAE-A318053B95B9}" type="pres">
      <dgm:prSet presAssocID="{5C7F7D17-29E2-4247-8DAF-8F754892F297}" presName="spaceRect" presStyleCnt="0"/>
      <dgm:spPr/>
    </dgm:pt>
    <dgm:pt modelId="{36AF783A-EB69-4666-8D7F-C2ED6C90CE35}" type="pres">
      <dgm:prSet presAssocID="{5C7F7D17-29E2-4247-8DAF-8F754892F297}" presName="parTx" presStyleLbl="revTx" presStyleIdx="2" presStyleCnt="3">
        <dgm:presLayoutVars>
          <dgm:chMax val="0"/>
          <dgm:chPref val="0"/>
        </dgm:presLayoutVars>
      </dgm:prSet>
      <dgm:spPr/>
    </dgm:pt>
  </dgm:ptLst>
  <dgm:cxnLst>
    <dgm:cxn modelId="{E1F0C11B-AD0B-4492-AA78-F326969874FB}" type="presOf" srcId="{9A40B1BC-26EB-4467-B7C6-A291CB76A027}" destId="{692C4C2A-0B80-4B9A-9140-A5DF16364B0B}" srcOrd="0" destOrd="0" presId="urn:microsoft.com/office/officeart/2018/2/layout/IconVerticalSolidList"/>
    <dgm:cxn modelId="{79691C5F-617A-4D15-9C0B-1796A660B0FE}" srcId="{81B712C6-3F0E-4971-AB79-64212759324C}" destId="{5C7F7D17-29E2-4247-8DAF-8F754892F297}" srcOrd="2" destOrd="0" parTransId="{343FA548-10C9-4954-81F4-F749CFF60432}" sibTransId="{60FCAF4D-958A-4496-958D-9942009E7898}"/>
    <dgm:cxn modelId="{0B114D63-B418-41FA-851E-EA999C593752}" srcId="{81B712C6-3F0E-4971-AB79-64212759324C}" destId="{EC8EA44C-E1EA-4EF4-9E7F-03F0C2E27566}" srcOrd="1" destOrd="0" parTransId="{29C14929-FB13-4156-8CD0-CC974FD94BF6}" sibTransId="{0E0E18FA-B663-41F9-81F5-8A544752EB5C}"/>
    <dgm:cxn modelId="{77A74189-2D50-4677-A0C0-4425B110CE4D}" type="presOf" srcId="{EC8EA44C-E1EA-4EF4-9E7F-03F0C2E27566}" destId="{81B789AE-45AD-45AF-B168-2887B56DD205}" srcOrd="0" destOrd="0" presId="urn:microsoft.com/office/officeart/2018/2/layout/IconVerticalSolidList"/>
    <dgm:cxn modelId="{20F76DB6-21F6-443A-92B9-9AA9D5363478}" type="presOf" srcId="{5C7F7D17-29E2-4247-8DAF-8F754892F297}" destId="{36AF783A-EB69-4666-8D7F-C2ED6C90CE35}" srcOrd="0" destOrd="0" presId="urn:microsoft.com/office/officeart/2018/2/layout/IconVerticalSolidList"/>
    <dgm:cxn modelId="{361B05D5-8AC9-4E59-AEC5-BBCB2503B371}" type="presOf" srcId="{81B712C6-3F0E-4971-AB79-64212759324C}" destId="{3553ED6E-F00F-4936-9030-DBC5CFCC5C08}" srcOrd="0" destOrd="0" presId="urn:microsoft.com/office/officeart/2018/2/layout/IconVerticalSolidList"/>
    <dgm:cxn modelId="{35596CE0-1A05-4B57-B9D3-E248A1DD7D9D}" srcId="{81B712C6-3F0E-4971-AB79-64212759324C}" destId="{9A40B1BC-26EB-4467-B7C6-A291CB76A027}" srcOrd="0" destOrd="0" parTransId="{348F0186-7C3D-442F-8655-73720CB06F4E}" sibTransId="{4B04FA15-704E-4393-A149-23E7B81FAD36}"/>
    <dgm:cxn modelId="{3954BD2D-3728-4CBB-A908-16AFCD43F1A4}" type="presParOf" srcId="{3553ED6E-F00F-4936-9030-DBC5CFCC5C08}" destId="{30D41493-2BEC-4AD3-B15D-81888A58179C}" srcOrd="0" destOrd="0" presId="urn:microsoft.com/office/officeart/2018/2/layout/IconVerticalSolidList"/>
    <dgm:cxn modelId="{2888C429-C23E-4751-BD0F-B9815F0B68A1}" type="presParOf" srcId="{30D41493-2BEC-4AD3-B15D-81888A58179C}" destId="{AE4E0007-75D5-4245-BDE7-553CC6826A7A}" srcOrd="0" destOrd="0" presId="urn:microsoft.com/office/officeart/2018/2/layout/IconVerticalSolidList"/>
    <dgm:cxn modelId="{33DF70ED-E45E-427F-BBB3-B2E7B64799C6}" type="presParOf" srcId="{30D41493-2BEC-4AD3-B15D-81888A58179C}" destId="{7DB1DB27-DE2B-402B-B240-16CACA1A40DB}" srcOrd="1" destOrd="0" presId="urn:microsoft.com/office/officeart/2018/2/layout/IconVerticalSolidList"/>
    <dgm:cxn modelId="{DE77298C-E759-4665-A7E4-CC0584F9FAA2}" type="presParOf" srcId="{30D41493-2BEC-4AD3-B15D-81888A58179C}" destId="{7CEEB09D-9A86-4066-A709-8E911045EE76}" srcOrd="2" destOrd="0" presId="urn:microsoft.com/office/officeart/2018/2/layout/IconVerticalSolidList"/>
    <dgm:cxn modelId="{BB6ABAB3-5A08-4BF5-85FB-4284C40D9C94}" type="presParOf" srcId="{30D41493-2BEC-4AD3-B15D-81888A58179C}" destId="{692C4C2A-0B80-4B9A-9140-A5DF16364B0B}" srcOrd="3" destOrd="0" presId="urn:microsoft.com/office/officeart/2018/2/layout/IconVerticalSolidList"/>
    <dgm:cxn modelId="{43B8E3C9-C54D-4E86-9B42-368183A2A5F5}" type="presParOf" srcId="{3553ED6E-F00F-4936-9030-DBC5CFCC5C08}" destId="{F81AE02C-5E1C-4FD0-944B-28DB711C55A5}" srcOrd="1" destOrd="0" presId="urn:microsoft.com/office/officeart/2018/2/layout/IconVerticalSolidList"/>
    <dgm:cxn modelId="{36F1E069-B279-48D7-945C-66D58F6DF077}" type="presParOf" srcId="{3553ED6E-F00F-4936-9030-DBC5CFCC5C08}" destId="{EDFD87A9-5707-4692-BCDC-B4F9AA139E68}" srcOrd="2" destOrd="0" presId="urn:microsoft.com/office/officeart/2018/2/layout/IconVerticalSolidList"/>
    <dgm:cxn modelId="{EF424761-89C0-4AA9-AEA0-32FD1B10A618}" type="presParOf" srcId="{EDFD87A9-5707-4692-BCDC-B4F9AA139E68}" destId="{0737A0BB-580D-4E0C-84AC-8082FEA130D3}" srcOrd="0" destOrd="0" presId="urn:microsoft.com/office/officeart/2018/2/layout/IconVerticalSolidList"/>
    <dgm:cxn modelId="{83C91711-5CE5-4FB8-8FB7-28A0D21177AA}" type="presParOf" srcId="{EDFD87A9-5707-4692-BCDC-B4F9AA139E68}" destId="{C1E46F6A-C4E3-4FDE-A019-88648222D820}" srcOrd="1" destOrd="0" presId="urn:microsoft.com/office/officeart/2018/2/layout/IconVerticalSolidList"/>
    <dgm:cxn modelId="{79C70E35-6D58-4C24-AFA7-A0AE8E0ECFA4}" type="presParOf" srcId="{EDFD87A9-5707-4692-BCDC-B4F9AA139E68}" destId="{709FC9FD-BDA1-4943-8539-3CE84BA97DC7}" srcOrd="2" destOrd="0" presId="urn:microsoft.com/office/officeart/2018/2/layout/IconVerticalSolidList"/>
    <dgm:cxn modelId="{9142DFFF-C704-4D1E-A289-4E7884987642}" type="presParOf" srcId="{EDFD87A9-5707-4692-BCDC-B4F9AA139E68}" destId="{81B789AE-45AD-45AF-B168-2887B56DD205}" srcOrd="3" destOrd="0" presId="urn:microsoft.com/office/officeart/2018/2/layout/IconVerticalSolidList"/>
    <dgm:cxn modelId="{1CD3FF76-4069-4857-A2D4-B89755D7A36D}" type="presParOf" srcId="{3553ED6E-F00F-4936-9030-DBC5CFCC5C08}" destId="{A0377E20-9302-469D-B610-D71BDEFB77A4}" srcOrd="3" destOrd="0" presId="urn:microsoft.com/office/officeart/2018/2/layout/IconVerticalSolidList"/>
    <dgm:cxn modelId="{53BB52E3-46DF-4CAD-8896-5AE2B16F75E5}" type="presParOf" srcId="{3553ED6E-F00F-4936-9030-DBC5CFCC5C08}" destId="{B3A1D0D6-1DF1-48D0-9C8D-C24741666E04}" srcOrd="4" destOrd="0" presId="urn:microsoft.com/office/officeart/2018/2/layout/IconVerticalSolidList"/>
    <dgm:cxn modelId="{0B3DAA39-5FC5-405E-8128-AFCDB90EEA09}" type="presParOf" srcId="{B3A1D0D6-1DF1-48D0-9C8D-C24741666E04}" destId="{D7B7B488-BA24-48DC-92A6-29072979B6F6}" srcOrd="0" destOrd="0" presId="urn:microsoft.com/office/officeart/2018/2/layout/IconVerticalSolidList"/>
    <dgm:cxn modelId="{3AF631AD-343C-4562-B430-0D61CB7E0A8D}" type="presParOf" srcId="{B3A1D0D6-1DF1-48D0-9C8D-C24741666E04}" destId="{17B8CC09-ECEC-4549-89A2-02482356E354}" srcOrd="1" destOrd="0" presId="urn:microsoft.com/office/officeart/2018/2/layout/IconVerticalSolidList"/>
    <dgm:cxn modelId="{C2C396CE-329E-4703-8B14-DAEF7C25DCF1}" type="presParOf" srcId="{B3A1D0D6-1DF1-48D0-9C8D-C24741666E04}" destId="{17E11326-5D5E-4EF0-ADAE-A318053B95B9}" srcOrd="2" destOrd="0" presId="urn:microsoft.com/office/officeart/2018/2/layout/IconVerticalSolidList"/>
    <dgm:cxn modelId="{CA738A63-E379-4FF5-9F46-C814DE2084B4}" type="presParOf" srcId="{B3A1D0D6-1DF1-48D0-9C8D-C24741666E04}" destId="{36AF783A-EB69-4666-8D7F-C2ED6C90CE3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D377F0-F946-4BC8-B997-B42B1F722016}"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889477E7-4AB2-4F2F-8146-1F22496249BB}">
      <dgm:prSet/>
      <dgm:spPr/>
      <dgm:t>
        <a:bodyPr/>
        <a:lstStyle/>
        <a:p>
          <a:r>
            <a:rPr lang="en-US" b="0" i="0" dirty="0"/>
            <a:t>Neither facial disfigurement nor obesity diagnose infection</a:t>
          </a:r>
          <a:endParaRPr lang="en-US" dirty="0"/>
        </a:p>
      </dgm:t>
    </dgm:pt>
    <dgm:pt modelId="{2C8E10D4-47FB-449F-B692-2A259508D7EC}" type="parTrans" cxnId="{B2D321E4-A81A-467C-B328-80A4E8D7541A}">
      <dgm:prSet/>
      <dgm:spPr/>
      <dgm:t>
        <a:bodyPr/>
        <a:lstStyle/>
        <a:p>
          <a:endParaRPr lang="en-US"/>
        </a:p>
      </dgm:t>
    </dgm:pt>
    <dgm:pt modelId="{DFAFAF3D-E58F-4213-A2C6-30403B634FBC}" type="sibTrans" cxnId="{B2D321E4-A81A-467C-B328-80A4E8D7541A}">
      <dgm:prSet/>
      <dgm:spPr/>
      <dgm:t>
        <a:bodyPr/>
        <a:lstStyle/>
        <a:p>
          <a:endParaRPr lang="en-US"/>
        </a:p>
      </dgm:t>
    </dgm:pt>
    <dgm:pt modelId="{BC5CDA1D-C1B1-455A-874F-8F681D1D369B}">
      <dgm:prSet/>
      <dgm:spPr/>
      <dgm:t>
        <a:bodyPr/>
        <a:lstStyle/>
        <a:p>
          <a:r>
            <a:rPr lang="en-US" b="0" i="0" dirty="0"/>
            <a:t>Facial disfigurement may seem to resembles an infection indicator that is more diagnostic of infection than the indicator obesity resembles</a:t>
          </a:r>
          <a:endParaRPr lang="en-US" dirty="0"/>
        </a:p>
      </dgm:t>
    </dgm:pt>
    <dgm:pt modelId="{1FCD3A59-7E5F-4A9C-8AE4-EEDD910ADA37}" type="parTrans" cxnId="{6E8B3A57-CCF6-4E45-9721-9FAD0C403B5C}">
      <dgm:prSet/>
      <dgm:spPr/>
      <dgm:t>
        <a:bodyPr/>
        <a:lstStyle/>
        <a:p>
          <a:endParaRPr lang="en-US"/>
        </a:p>
      </dgm:t>
    </dgm:pt>
    <dgm:pt modelId="{DBB67BA6-CC75-45BF-9516-92BC43D19FC8}" type="sibTrans" cxnId="{6E8B3A57-CCF6-4E45-9721-9FAD0C403B5C}">
      <dgm:prSet/>
      <dgm:spPr/>
      <dgm:t>
        <a:bodyPr/>
        <a:lstStyle/>
        <a:p>
          <a:endParaRPr lang="en-US"/>
        </a:p>
      </dgm:t>
    </dgm:pt>
    <dgm:pt modelId="{9AB6E88A-3E51-7444-B397-C3EA2A009142}" type="pres">
      <dgm:prSet presAssocID="{C3D377F0-F946-4BC8-B997-B42B1F722016}" presName="vert0" presStyleCnt="0">
        <dgm:presLayoutVars>
          <dgm:dir/>
          <dgm:animOne val="branch"/>
          <dgm:animLvl val="lvl"/>
        </dgm:presLayoutVars>
      </dgm:prSet>
      <dgm:spPr/>
    </dgm:pt>
    <dgm:pt modelId="{FC1BBB20-BAF8-D340-AFDD-94AAB72CBE1A}" type="pres">
      <dgm:prSet presAssocID="{889477E7-4AB2-4F2F-8146-1F22496249BB}" presName="thickLine" presStyleLbl="alignNode1" presStyleIdx="0" presStyleCnt="2"/>
      <dgm:spPr/>
    </dgm:pt>
    <dgm:pt modelId="{8B77D22E-3B7D-B649-9253-EF4EABEC4072}" type="pres">
      <dgm:prSet presAssocID="{889477E7-4AB2-4F2F-8146-1F22496249BB}" presName="horz1" presStyleCnt="0"/>
      <dgm:spPr/>
    </dgm:pt>
    <dgm:pt modelId="{D298BA8B-1809-CC42-B2A7-56CEEF4FAA2A}" type="pres">
      <dgm:prSet presAssocID="{889477E7-4AB2-4F2F-8146-1F22496249BB}" presName="tx1" presStyleLbl="revTx" presStyleIdx="0" presStyleCnt="2"/>
      <dgm:spPr/>
    </dgm:pt>
    <dgm:pt modelId="{5F05D7D3-92B4-2F4A-BF4F-702B804FBFFF}" type="pres">
      <dgm:prSet presAssocID="{889477E7-4AB2-4F2F-8146-1F22496249BB}" presName="vert1" presStyleCnt="0"/>
      <dgm:spPr/>
    </dgm:pt>
    <dgm:pt modelId="{AE7AC936-D85C-2846-AE20-89ED35DA5F6B}" type="pres">
      <dgm:prSet presAssocID="{BC5CDA1D-C1B1-455A-874F-8F681D1D369B}" presName="thickLine" presStyleLbl="alignNode1" presStyleIdx="1" presStyleCnt="2"/>
      <dgm:spPr/>
    </dgm:pt>
    <dgm:pt modelId="{26D4AB10-2E4B-5B46-AC4C-090B30D11315}" type="pres">
      <dgm:prSet presAssocID="{BC5CDA1D-C1B1-455A-874F-8F681D1D369B}" presName="horz1" presStyleCnt="0"/>
      <dgm:spPr/>
    </dgm:pt>
    <dgm:pt modelId="{6900B288-A152-B046-AADC-8AC8D104A114}" type="pres">
      <dgm:prSet presAssocID="{BC5CDA1D-C1B1-455A-874F-8F681D1D369B}" presName="tx1" presStyleLbl="revTx" presStyleIdx="1" presStyleCnt="2"/>
      <dgm:spPr/>
    </dgm:pt>
    <dgm:pt modelId="{8E204D40-EB13-C84E-A01C-B99923876DA2}" type="pres">
      <dgm:prSet presAssocID="{BC5CDA1D-C1B1-455A-874F-8F681D1D369B}" presName="vert1" presStyleCnt="0"/>
      <dgm:spPr/>
    </dgm:pt>
  </dgm:ptLst>
  <dgm:cxnLst>
    <dgm:cxn modelId="{DA395140-E39D-FC42-A472-23211E751DFE}" type="presOf" srcId="{C3D377F0-F946-4BC8-B997-B42B1F722016}" destId="{9AB6E88A-3E51-7444-B397-C3EA2A009142}" srcOrd="0" destOrd="0" presId="urn:microsoft.com/office/officeart/2008/layout/LinedList"/>
    <dgm:cxn modelId="{FFE38B45-A0F5-1046-9FC8-3CB2D2CCEF9D}" type="presOf" srcId="{BC5CDA1D-C1B1-455A-874F-8F681D1D369B}" destId="{6900B288-A152-B046-AADC-8AC8D104A114}" srcOrd="0" destOrd="0" presId="urn:microsoft.com/office/officeart/2008/layout/LinedList"/>
    <dgm:cxn modelId="{6E8B3A57-CCF6-4E45-9721-9FAD0C403B5C}" srcId="{C3D377F0-F946-4BC8-B997-B42B1F722016}" destId="{BC5CDA1D-C1B1-455A-874F-8F681D1D369B}" srcOrd="1" destOrd="0" parTransId="{1FCD3A59-7E5F-4A9C-8AE4-EEDD910ADA37}" sibTransId="{DBB67BA6-CC75-45BF-9516-92BC43D19FC8}"/>
    <dgm:cxn modelId="{2128F8DB-563C-0C44-8ECF-963986E1A78F}" type="presOf" srcId="{889477E7-4AB2-4F2F-8146-1F22496249BB}" destId="{D298BA8B-1809-CC42-B2A7-56CEEF4FAA2A}" srcOrd="0" destOrd="0" presId="urn:microsoft.com/office/officeart/2008/layout/LinedList"/>
    <dgm:cxn modelId="{B2D321E4-A81A-467C-B328-80A4E8D7541A}" srcId="{C3D377F0-F946-4BC8-B997-B42B1F722016}" destId="{889477E7-4AB2-4F2F-8146-1F22496249BB}" srcOrd="0" destOrd="0" parTransId="{2C8E10D4-47FB-449F-B692-2A259508D7EC}" sibTransId="{DFAFAF3D-E58F-4213-A2C6-30403B634FBC}"/>
    <dgm:cxn modelId="{CD9DFDD3-E304-A042-A33A-4E3CD5B4FA2B}" type="presParOf" srcId="{9AB6E88A-3E51-7444-B397-C3EA2A009142}" destId="{FC1BBB20-BAF8-D340-AFDD-94AAB72CBE1A}" srcOrd="0" destOrd="0" presId="urn:microsoft.com/office/officeart/2008/layout/LinedList"/>
    <dgm:cxn modelId="{183F097D-CA8F-1440-A4AC-CC67DF3D151A}" type="presParOf" srcId="{9AB6E88A-3E51-7444-B397-C3EA2A009142}" destId="{8B77D22E-3B7D-B649-9253-EF4EABEC4072}" srcOrd="1" destOrd="0" presId="urn:microsoft.com/office/officeart/2008/layout/LinedList"/>
    <dgm:cxn modelId="{CF6AE958-B968-B942-96D8-175D269079DF}" type="presParOf" srcId="{8B77D22E-3B7D-B649-9253-EF4EABEC4072}" destId="{D298BA8B-1809-CC42-B2A7-56CEEF4FAA2A}" srcOrd="0" destOrd="0" presId="urn:microsoft.com/office/officeart/2008/layout/LinedList"/>
    <dgm:cxn modelId="{7ECC38D5-706E-0C49-8742-172FFF757DFF}" type="presParOf" srcId="{8B77D22E-3B7D-B649-9253-EF4EABEC4072}" destId="{5F05D7D3-92B4-2F4A-BF4F-702B804FBFFF}" srcOrd="1" destOrd="0" presId="urn:microsoft.com/office/officeart/2008/layout/LinedList"/>
    <dgm:cxn modelId="{55494D62-4092-1849-B312-31263947DC44}" type="presParOf" srcId="{9AB6E88A-3E51-7444-B397-C3EA2A009142}" destId="{AE7AC936-D85C-2846-AE20-89ED35DA5F6B}" srcOrd="2" destOrd="0" presId="urn:microsoft.com/office/officeart/2008/layout/LinedList"/>
    <dgm:cxn modelId="{12023D45-ACC3-4747-B113-12345E25E8A0}" type="presParOf" srcId="{9AB6E88A-3E51-7444-B397-C3EA2A009142}" destId="{26D4AB10-2E4B-5B46-AC4C-090B30D11315}" srcOrd="3" destOrd="0" presId="urn:microsoft.com/office/officeart/2008/layout/LinedList"/>
    <dgm:cxn modelId="{4693983E-C120-4241-B9F7-933873353F6B}" type="presParOf" srcId="{26D4AB10-2E4B-5B46-AC4C-090B30D11315}" destId="{6900B288-A152-B046-AADC-8AC8D104A114}" srcOrd="0" destOrd="0" presId="urn:microsoft.com/office/officeart/2008/layout/LinedList"/>
    <dgm:cxn modelId="{30F03868-6514-0148-8639-8143935608CB}" type="presParOf" srcId="{26D4AB10-2E4B-5B46-AC4C-090B30D11315}" destId="{8E204D40-EB13-C84E-A01C-B99923876DA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C18295-0480-48A3-A450-584CB4EC955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9FED4CB-A2A9-4E9E-8AC0-5DCA4111B855}">
      <dgm:prSet/>
      <dgm:spPr/>
      <dgm:t>
        <a:bodyPr/>
        <a:lstStyle/>
        <a:p>
          <a:r>
            <a:rPr lang="en-US" dirty="0">
              <a:solidFill>
                <a:schemeClr val="accent2"/>
              </a:solidFill>
            </a:rPr>
            <a:t>Disfigured</a:t>
          </a:r>
          <a:r>
            <a:rPr lang="en-US" dirty="0"/>
            <a:t> vs. Normal Ackerman, et al., 2009</a:t>
          </a:r>
        </a:p>
      </dgm:t>
    </dgm:pt>
    <dgm:pt modelId="{223E3336-882A-4469-8998-C2F9B205D70E}" type="parTrans" cxnId="{C3E6EB3A-A5D8-4692-AFFB-C96BC23C80AB}">
      <dgm:prSet/>
      <dgm:spPr/>
      <dgm:t>
        <a:bodyPr/>
        <a:lstStyle/>
        <a:p>
          <a:endParaRPr lang="en-US" sz="2000"/>
        </a:p>
      </dgm:t>
    </dgm:pt>
    <dgm:pt modelId="{CAEEE30E-A0E5-49E6-9E6B-137BDD7F56D5}" type="sibTrans" cxnId="{C3E6EB3A-A5D8-4692-AFFB-C96BC23C80AB}">
      <dgm:prSet/>
      <dgm:spPr/>
      <dgm:t>
        <a:bodyPr/>
        <a:lstStyle/>
        <a:p>
          <a:endParaRPr lang="en-US"/>
        </a:p>
      </dgm:t>
    </dgm:pt>
    <dgm:pt modelId="{A3F174C6-0ABD-4BFA-8CB7-212862F1A67D}">
      <dgm:prSet/>
      <dgm:spPr/>
      <dgm:t>
        <a:bodyPr/>
        <a:lstStyle/>
        <a:p>
          <a:r>
            <a:rPr lang="en-US" dirty="0">
              <a:solidFill>
                <a:schemeClr val="accent2"/>
              </a:solidFill>
            </a:rPr>
            <a:t>Obese</a:t>
          </a:r>
          <a:r>
            <a:rPr lang="en-US" dirty="0"/>
            <a:t> vs. Normal Miller &amp; </a:t>
          </a:r>
          <a:r>
            <a:rPr lang="en-US" dirty="0" err="1"/>
            <a:t>Maner</a:t>
          </a:r>
          <a:r>
            <a:rPr lang="en-US" dirty="0"/>
            <a:t>, 2012</a:t>
          </a:r>
        </a:p>
      </dgm:t>
    </dgm:pt>
    <dgm:pt modelId="{34247B84-DF68-469E-BC89-14DA8DC532BE}" type="parTrans" cxnId="{C0D5145D-51D5-4115-AB8C-17EDE8903A8C}">
      <dgm:prSet/>
      <dgm:spPr/>
      <dgm:t>
        <a:bodyPr/>
        <a:lstStyle/>
        <a:p>
          <a:endParaRPr lang="en-US" sz="2000"/>
        </a:p>
      </dgm:t>
    </dgm:pt>
    <dgm:pt modelId="{038A7AF3-371E-4E58-965B-62086328B284}" type="sibTrans" cxnId="{C0D5145D-51D5-4115-AB8C-17EDE8903A8C}">
      <dgm:prSet/>
      <dgm:spPr/>
      <dgm:t>
        <a:bodyPr/>
        <a:lstStyle/>
        <a:p>
          <a:endParaRPr lang="en-US"/>
        </a:p>
      </dgm:t>
    </dgm:pt>
    <dgm:pt modelId="{82487758-E940-4FC7-893E-9D50BA3D9603}">
      <dgm:prSet/>
      <dgm:spPr/>
      <dgm:t>
        <a:bodyPr/>
        <a:lstStyle/>
        <a:p>
          <a:r>
            <a:rPr lang="en-US" dirty="0">
              <a:solidFill>
                <a:schemeClr val="accent2"/>
              </a:solidFill>
            </a:rPr>
            <a:t>Old</a:t>
          </a:r>
          <a:r>
            <a:rPr lang="en-US" dirty="0"/>
            <a:t> vs. Young Duncan &amp; Schaller, 2009</a:t>
          </a:r>
        </a:p>
      </dgm:t>
    </dgm:pt>
    <dgm:pt modelId="{63254673-B4EC-413C-BEB6-39E56C03FB6A}" type="parTrans" cxnId="{4CAC1777-4482-4086-9C13-874113DFD8BE}">
      <dgm:prSet/>
      <dgm:spPr/>
      <dgm:t>
        <a:bodyPr/>
        <a:lstStyle/>
        <a:p>
          <a:endParaRPr lang="en-US" sz="2000"/>
        </a:p>
      </dgm:t>
    </dgm:pt>
    <dgm:pt modelId="{53D22216-6150-4F37-A9CD-3D10BE90BE8B}" type="sibTrans" cxnId="{4CAC1777-4482-4086-9C13-874113DFD8BE}">
      <dgm:prSet/>
      <dgm:spPr/>
      <dgm:t>
        <a:bodyPr/>
        <a:lstStyle/>
        <a:p>
          <a:endParaRPr lang="en-US"/>
        </a:p>
      </dgm:t>
    </dgm:pt>
    <dgm:pt modelId="{B9EBC95C-B521-1947-A5F0-281C8D5837D5}" type="pres">
      <dgm:prSet presAssocID="{DEC18295-0480-48A3-A450-584CB4EC9558}" presName="vert0" presStyleCnt="0">
        <dgm:presLayoutVars>
          <dgm:dir/>
          <dgm:animOne val="branch"/>
          <dgm:animLvl val="lvl"/>
        </dgm:presLayoutVars>
      </dgm:prSet>
      <dgm:spPr/>
    </dgm:pt>
    <dgm:pt modelId="{995C2943-6848-D241-844F-3BDAC2649511}" type="pres">
      <dgm:prSet presAssocID="{E9FED4CB-A2A9-4E9E-8AC0-5DCA4111B855}" presName="thickLine" presStyleLbl="alignNode1" presStyleIdx="0" presStyleCnt="3"/>
      <dgm:spPr/>
    </dgm:pt>
    <dgm:pt modelId="{57F98C24-2CFE-6846-9F9A-13BED958C224}" type="pres">
      <dgm:prSet presAssocID="{E9FED4CB-A2A9-4E9E-8AC0-5DCA4111B855}" presName="horz1" presStyleCnt="0"/>
      <dgm:spPr/>
    </dgm:pt>
    <dgm:pt modelId="{D9D02D09-FA32-7147-80D5-4C73DEABD267}" type="pres">
      <dgm:prSet presAssocID="{E9FED4CB-A2A9-4E9E-8AC0-5DCA4111B855}" presName="tx1" presStyleLbl="revTx" presStyleIdx="0" presStyleCnt="3"/>
      <dgm:spPr/>
    </dgm:pt>
    <dgm:pt modelId="{648BFE8E-A361-B648-AB3B-A5D58AFBFD12}" type="pres">
      <dgm:prSet presAssocID="{E9FED4CB-A2A9-4E9E-8AC0-5DCA4111B855}" presName="vert1" presStyleCnt="0"/>
      <dgm:spPr/>
    </dgm:pt>
    <dgm:pt modelId="{56ED06DA-2390-1B42-AE60-3489294DBBF1}" type="pres">
      <dgm:prSet presAssocID="{A3F174C6-0ABD-4BFA-8CB7-212862F1A67D}" presName="thickLine" presStyleLbl="alignNode1" presStyleIdx="1" presStyleCnt="3"/>
      <dgm:spPr/>
    </dgm:pt>
    <dgm:pt modelId="{6554D2BC-4456-D143-81D0-6092CFCC70A2}" type="pres">
      <dgm:prSet presAssocID="{A3F174C6-0ABD-4BFA-8CB7-212862F1A67D}" presName="horz1" presStyleCnt="0"/>
      <dgm:spPr/>
    </dgm:pt>
    <dgm:pt modelId="{D04C3EBA-3208-2847-90EC-2918C37D653C}" type="pres">
      <dgm:prSet presAssocID="{A3F174C6-0ABD-4BFA-8CB7-212862F1A67D}" presName="tx1" presStyleLbl="revTx" presStyleIdx="1" presStyleCnt="3"/>
      <dgm:spPr/>
    </dgm:pt>
    <dgm:pt modelId="{47119120-FEE1-9143-8F7A-61F0ACE6D877}" type="pres">
      <dgm:prSet presAssocID="{A3F174C6-0ABD-4BFA-8CB7-212862F1A67D}" presName="vert1" presStyleCnt="0"/>
      <dgm:spPr/>
    </dgm:pt>
    <dgm:pt modelId="{3518B5E9-6A84-C34F-9BBD-CF0297F24969}" type="pres">
      <dgm:prSet presAssocID="{82487758-E940-4FC7-893E-9D50BA3D9603}" presName="thickLine" presStyleLbl="alignNode1" presStyleIdx="2" presStyleCnt="3"/>
      <dgm:spPr/>
    </dgm:pt>
    <dgm:pt modelId="{E3EF857A-D150-7048-9BA6-36860263FF17}" type="pres">
      <dgm:prSet presAssocID="{82487758-E940-4FC7-893E-9D50BA3D9603}" presName="horz1" presStyleCnt="0"/>
      <dgm:spPr/>
    </dgm:pt>
    <dgm:pt modelId="{9ABB0AF7-9302-464F-AF50-48F70DF1C22C}" type="pres">
      <dgm:prSet presAssocID="{82487758-E940-4FC7-893E-9D50BA3D9603}" presName="tx1" presStyleLbl="revTx" presStyleIdx="2" presStyleCnt="3"/>
      <dgm:spPr/>
    </dgm:pt>
    <dgm:pt modelId="{6AE1A519-D968-E84A-851B-265B0FCBDF63}" type="pres">
      <dgm:prSet presAssocID="{82487758-E940-4FC7-893E-9D50BA3D9603}" presName="vert1" presStyleCnt="0"/>
      <dgm:spPr/>
    </dgm:pt>
  </dgm:ptLst>
  <dgm:cxnLst>
    <dgm:cxn modelId="{C3E6EB3A-A5D8-4692-AFFB-C96BC23C80AB}" srcId="{DEC18295-0480-48A3-A450-584CB4EC9558}" destId="{E9FED4CB-A2A9-4E9E-8AC0-5DCA4111B855}" srcOrd="0" destOrd="0" parTransId="{223E3336-882A-4469-8998-C2F9B205D70E}" sibTransId="{CAEEE30E-A0E5-49E6-9E6B-137BDD7F56D5}"/>
    <dgm:cxn modelId="{1E3C4C40-2941-F640-8C02-A03C6BB8E129}" type="presOf" srcId="{DEC18295-0480-48A3-A450-584CB4EC9558}" destId="{B9EBC95C-B521-1947-A5F0-281C8D5837D5}" srcOrd="0" destOrd="0" presId="urn:microsoft.com/office/officeart/2008/layout/LinedList"/>
    <dgm:cxn modelId="{C0D5145D-51D5-4115-AB8C-17EDE8903A8C}" srcId="{DEC18295-0480-48A3-A450-584CB4EC9558}" destId="{A3F174C6-0ABD-4BFA-8CB7-212862F1A67D}" srcOrd="1" destOrd="0" parTransId="{34247B84-DF68-469E-BC89-14DA8DC532BE}" sibTransId="{038A7AF3-371E-4E58-965B-62086328B284}"/>
    <dgm:cxn modelId="{93782973-C423-F94B-8FEB-A584A27E05B6}" type="presOf" srcId="{E9FED4CB-A2A9-4E9E-8AC0-5DCA4111B855}" destId="{D9D02D09-FA32-7147-80D5-4C73DEABD267}" srcOrd="0" destOrd="0" presId="urn:microsoft.com/office/officeart/2008/layout/LinedList"/>
    <dgm:cxn modelId="{4CAC1777-4482-4086-9C13-874113DFD8BE}" srcId="{DEC18295-0480-48A3-A450-584CB4EC9558}" destId="{82487758-E940-4FC7-893E-9D50BA3D9603}" srcOrd="2" destOrd="0" parTransId="{63254673-B4EC-413C-BEB6-39E56C03FB6A}" sibTransId="{53D22216-6150-4F37-A9CD-3D10BE90BE8B}"/>
    <dgm:cxn modelId="{093706CD-39E8-DA42-921B-82A863596FB3}" type="presOf" srcId="{82487758-E940-4FC7-893E-9D50BA3D9603}" destId="{9ABB0AF7-9302-464F-AF50-48F70DF1C22C}" srcOrd="0" destOrd="0" presId="urn:microsoft.com/office/officeart/2008/layout/LinedList"/>
    <dgm:cxn modelId="{F49525FC-6026-8046-A4E2-7A5F7FE105AA}" type="presOf" srcId="{A3F174C6-0ABD-4BFA-8CB7-212862F1A67D}" destId="{D04C3EBA-3208-2847-90EC-2918C37D653C}" srcOrd="0" destOrd="0" presId="urn:microsoft.com/office/officeart/2008/layout/LinedList"/>
    <dgm:cxn modelId="{E550836C-BA0B-2B4F-99A9-197F16C7910E}" type="presParOf" srcId="{B9EBC95C-B521-1947-A5F0-281C8D5837D5}" destId="{995C2943-6848-D241-844F-3BDAC2649511}" srcOrd="0" destOrd="0" presId="urn:microsoft.com/office/officeart/2008/layout/LinedList"/>
    <dgm:cxn modelId="{E860D69F-12F7-6C4A-8789-030BDCFEA77E}" type="presParOf" srcId="{B9EBC95C-B521-1947-A5F0-281C8D5837D5}" destId="{57F98C24-2CFE-6846-9F9A-13BED958C224}" srcOrd="1" destOrd="0" presId="urn:microsoft.com/office/officeart/2008/layout/LinedList"/>
    <dgm:cxn modelId="{F2378CFD-F902-4E4A-8A1E-260D4824453E}" type="presParOf" srcId="{57F98C24-2CFE-6846-9F9A-13BED958C224}" destId="{D9D02D09-FA32-7147-80D5-4C73DEABD267}" srcOrd="0" destOrd="0" presId="urn:microsoft.com/office/officeart/2008/layout/LinedList"/>
    <dgm:cxn modelId="{CC259988-65BF-8C44-911F-714C7868A528}" type="presParOf" srcId="{57F98C24-2CFE-6846-9F9A-13BED958C224}" destId="{648BFE8E-A361-B648-AB3B-A5D58AFBFD12}" srcOrd="1" destOrd="0" presId="urn:microsoft.com/office/officeart/2008/layout/LinedList"/>
    <dgm:cxn modelId="{28AEB28D-AC6E-C246-89FF-CB36D6F77FA6}" type="presParOf" srcId="{B9EBC95C-B521-1947-A5F0-281C8D5837D5}" destId="{56ED06DA-2390-1B42-AE60-3489294DBBF1}" srcOrd="2" destOrd="0" presId="urn:microsoft.com/office/officeart/2008/layout/LinedList"/>
    <dgm:cxn modelId="{FDF6A44B-1FE5-2A4A-934E-EA0E6CD45AA7}" type="presParOf" srcId="{B9EBC95C-B521-1947-A5F0-281C8D5837D5}" destId="{6554D2BC-4456-D143-81D0-6092CFCC70A2}" srcOrd="3" destOrd="0" presId="urn:microsoft.com/office/officeart/2008/layout/LinedList"/>
    <dgm:cxn modelId="{488DBF7F-81AD-BF43-BDDD-6A2C8C39818E}" type="presParOf" srcId="{6554D2BC-4456-D143-81D0-6092CFCC70A2}" destId="{D04C3EBA-3208-2847-90EC-2918C37D653C}" srcOrd="0" destOrd="0" presId="urn:microsoft.com/office/officeart/2008/layout/LinedList"/>
    <dgm:cxn modelId="{0ACCB289-44F8-7B49-B556-64E1569AA0BD}" type="presParOf" srcId="{6554D2BC-4456-D143-81D0-6092CFCC70A2}" destId="{47119120-FEE1-9143-8F7A-61F0ACE6D877}" srcOrd="1" destOrd="0" presId="urn:microsoft.com/office/officeart/2008/layout/LinedList"/>
    <dgm:cxn modelId="{12F86BB4-0BAE-134B-B20E-91D8DD7FC907}" type="presParOf" srcId="{B9EBC95C-B521-1947-A5F0-281C8D5837D5}" destId="{3518B5E9-6A84-C34F-9BBD-CF0297F24969}" srcOrd="4" destOrd="0" presId="urn:microsoft.com/office/officeart/2008/layout/LinedList"/>
    <dgm:cxn modelId="{941C7B25-7953-AF4C-B933-2FDF10DD2C6F}" type="presParOf" srcId="{B9EBC95C-B521-1947-A5F0-281C8D5837D5}" destId="{E3EF857A-D150-7048-9BA6-36860263FF17}" srcOrd="5" destOrd="0" presId="urn:microsoft.com/office/officeart/2008/layout/LinedList"/>
    <dgm:cxn modelId="{746A870A-3A0D-EF4B-A3FD-F1E9585B912A}" type="presParOf" srcId="{E3EF857A-D150-7048-9BA6-36860263FF17}" destId="{9ABB0AF7-9302-464F-AF50-48F70DF1C22C}" srcOrd="0" destOrd="0" presId="urn:microsoft.com/office/officeart/2008/layout/LinedList"/>
    <dgm:cxn modelId="{CF31C068-74F3-6047-AF75-46B7B299A707}" type="presParOf" srcId="{E3EF857A-D150-7048-9BA6-36860263FF17}" destId="{6AE1A519-D968-E84A-851B-265B0FCBDF6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D371A-D6BC-4D45-AA4C-8D6E0CB38811}">
      <dsp:nvSpPr>
        <dsp:cNvPr id="0" name=""/>
        <dsp:cNvSpPr/>
      </dsp:nvSpPr>
      <dsp:spPr>
        <a:xfrm>
          <a:off x="2193743"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10BC67-FF38-4CC5-9C8E-279B31EFEA00}">
      <dsp:nvSpPr>
        <dsp:cNvPr id="0" name=""/>
        <dsp:cNvSpPr/>
      </dsp:nvSpPr>
      <dsp:spPr>
        <a:xfrm>
          <a:off x="1005743"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Committee will be here in the next 10 minutes</a:t>
          </a:r>
        </a:p>
      </dsp:txBody>
      <dsp:txXfrm>
        <a:off x="1005743" y="3022743"/>
        <a:ext cx="4320000" cy="720000"/>
      </dsp:txXfrm>
    </dsp:sp>
    <dsp:sp modelId="{20D3F15E-DFE4-448A-AAFB-D8283E286611}">
      <dsp:nvSpPr>
        <dsp:cNvPr id="0" name=""/>
        <dsp:cNvSpPr/>
      </dsp:nvSpPr>
      <dsp:spPr>
        <a:xfrm>
          <a:off x="7269743"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C30ACF-2AE3-45B3-A4C9-AD241668C9E0}">
      <dsp:nvSpPr>
        <dsp:cNvPr id="0" name=""/>
        <dsp:cNvSpPr/>
      </dsp:nvSpPr>
      <dsp:spPr>
        <a:xfrm>
          <a:off x="6081743"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Please mute yourself when the presentation starts</a:t>
          </a:r>
        </a:p>
      </dsp:txBody>
      <dsp:txXfrm>
        <a:off x="6081743" y="3022743"/>
        <a:ext cx="432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8D848-7C9D-7240-97C8-3F9870757948}">
      <dsp:nvSpPr>
        <dsp:cNvPr id="0" name=""/>
        <dsp:cNvSpPr/>
      </dsp:nvSpPr>
      <dsp:spPr>
        <a:xfrm>
          <a:off x="1283"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85390-9402-F949-A801-DF9433F7E065}">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Threat representations will appear with threat-specific cues</a:t>
          </a:r>
        </a:p>
      </dsp:txBody>
      <dsp:txXfrm>
        <a:off x="585701" y="1066737"/>
        <a:ext cx="4337991" cy="2693452"/>
      </dsp:txXfrm>
    </dsp:sp>
    <dsp:sp modelId="{CD84C202-57E8-9F44-88B1-9982C4E74E20}">
      <dsp:nvSpPr>
        <dsp:cNvPr id="0" name=""/>
        <dsp:cNvSpPr/>
      </dsp:nvSpPr>
      <dsp:spPr>
        <a:xfrm>
          <a:off x="5508110"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2BCF11-5369-224A-A3EC-F9BDD4850F3F}">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Threat representations will posses some unexpected features</a:t>
          </a:r>
        </a:p>
      </dsp:txBody>
      <dsp:txXfrm>
        <a:off x="6092527" y="1066737"/>
        <a:ext cx="4337991" cy="2693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1630E7-3A2D-D144-BC93-A71B5E62CCDF}">
      <dsp:nvSpPr>
        <dsp:cNvPr id="0" name=""/>
        <dsp:cNvSpPr/>
      </dsp:nvSpPr>
      <dsp:spPr>
        <a:xfrm>
          <a:off x="0" y="0"/>
          <a:ext cx="3286125" cy="391612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a:t>Chapter 1. The behavioral immune system</a:t>
          </a:r>
        </a:p>
      </dsp:txBody>
      <dsp:txXfrm>
        <a:off x="0" y="1488127"/>
        <a:ext cx="3286125" cy="2349675"/>
      </dsp:txXfrm>
    </dsp:sp>
    <dsp:sp modelId="{0238271D-2B9F-304C-87FE-B7826B92ADD3}">
      <dsp:nvSpPr>
        <dsp:cNvPr id="0" name=""/>
        <dsp:cNvSpPr/>
      </dsp:nvSpPr>
      <dsp:spPr>
        <a:xfrm>
          <a:off x="1055643" y="391612"/>
          <a:ext cx="1174837" cy="117483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595" tIns="12700" rIns="91595"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27694" y="563663"/>
        <a:ext cx="830735" cy="830735"/>
      </dsp:txXfrm>
    </dsp:sp>
    <dsp:sp modelId="{1FB2142F-9CC9-ED4B-84CE-AB5214383B6C}">
      <dsp:nvSpPr>
        <dsp:cNvPr id="0" name=""/>
        <dsp:cNvSpPr/>
      </dsp:nvSpPr>
      <dsp:spPr>
        <a:xfrm>
          <a:off x="0" y="3916054"/>
          <a:ext cx="3286125" cy="72"/>
        </a:xfrm>
        <a:prstGeom prst="rect">
          <a:avLst/>
        </a:prstGeom>
        <a:solidFill>
          <a:schemeClr val="accent2">
            <a:hueOff val="-634066"/>
            <a:satOff val="-7059"/>
            <a:lumOff val="-4392"/>
            <a:alphaOff val="0"/>
          </a:schemeClr>
        </a:solidFill>
        <a:ln w="12700" cap="flat" cmpd="sng" algn="ctr">
          <a:solidFill>
            <a:schemeClr val="accent2">
              <a:hueOff val="-634066"/>
              <a:satOff val="-7059"/>
              <a:lumOff val="-4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C14AE7-52FB-C449-9E78-75B6EE5FF27E}">
      <dsp:nvSpPr>
        <dsp:cNvPr id="0" name=""/>
        <dsp:cNvSpPr/>
      </dsp:nvSpPr>
      <dsp:spPr>
        <a:xfrm>
          <a:off x="3614737" y="0"/>
          <a:ext cx="3286125" cy="3916126"/>
        </a:xfrm>
        <a:prstGeom prst="rect">
          <a:avLst/>
        </a:prstGeom>
        <a:solidFill>
          <a:schemeClr val="accent2">
            <a:tint val="40000"/>
            <a:alpha val="90000"/>
            <a:hueOff val="-1917893"/>
            <a:satOff val="-22761"/>
            <a:lumOff val="-2804"/>
            <a:alphaOff val="0"/>
          </a:schemeClr>
        </a:solidFill>
        <a:ln w="12700" cap="flat" cmpd="sng" algn="ctr">
          <a:solidFill>
            <a:schemeClr val="accent2">
              <a:tint val="40000"/>
              <a:alpha val="90000"/>
              <a:hueOff val="-1917893"/>
              <a:satOff val="-22761"/>
              <a:lumOff val="-2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a:t>Chapter 2. Differences in infection cue strength</a:t>
          </a:r>
        </a:p>
      </dsp:txBody>
      <dsp:txXfrm>
        <a:off x="3614737" y="1488127"/>
        <a:ext cx="3286125" cy="2349675"/>
      </dsp:txXfrm>
    </dsp:sp>
    <dsp:sp modelId="{33841789-26F0-6541-A1E9-55537DAB6BC4}">
      <dsp:nvSpPr>
        <dsp:cNvPr id="0" name=""/>
        <dsp:cNvSpPr/>
      </dsp:nvSpPr>
      <dsp:spPr>
        <a:xfrm>
          <a:off x="4670381" y="391612"/>
          <a:ext cx="1174837" cy="1174837"/>
        </a:xfrm>
        <a:prstGeom prst="ellipse">
          <a:avLst/>
        </a:prstGeom>
        <a:solidFill>
          <a:schemeClr val="accent2">
            <a:hueOff val="-1268131"/>
            <a:satOff val="-14118"/>
            <a:lumOff val="-8784"/>
            <a:alphaOff val="0"/>
          </a:schemeClr>
        </a:solidFill>
        <a:ln w="12700" cap="flat" cmpd="sng" algn="ctr">
          <a:solidFill>
            <a:schemeClr val="accent2">
              <a:hueOff val="-1268131"/>
              <a:satOff val="-14118"/>
              <a:lumOff val="-87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595" tIns="12700" rIns="91595"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842432" y="563663"/>
        <a:ext cx="830735" cy="830735"/>
      </dsp:txXfrm>
    </dsp:sp>
    <dsp:sp modelId="{7BF4BA95-9410-BA46-9B30-30407E88E3FD}">
      <dsp:nvSpPr>
        <dsp:cNvPr id="0" name=""/>
        <dsp:cNvSpPr/>
      </dsp:nvSpPr>
      <dsp:spPr>
        <a:xfrm>
          <a:off x="3614737" y="3916054"/>
          <a:ext cx="3286125" cy="72"/>
        </a:xfrm>
        <a:prstGeom prst="rect">
          <a:avLst/>
        </a:prstGeom>
        <a:solidFill>
          <a:schemeClr val="accent2">
            <a:hueOff val="-1902197"/>
            <a:satOff val="-21177"/>
            <a:lumOff val="-13177"/>
            <a:alphaOff val="0"/>
          </a:schemeClr>
        </a:solidFill>
        <a:ln w="12700" cap="flat" cmpd="sng" algn="ctr">
          <a:solidFill>
            <a:schemeClr val="accent2">
              <a:hueOff val="-1902197"/>
              <a:satOff val="-21177"/>
              <a:lumOff val="-13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E68AA7-E427-AF4B-AC29-5123875D6B51}">
      <dsp:nvSpPr>
        <dsp:cNvPr id="0" name=""/>
        <dsp:cNvSpPr/>
      </dsp:nvSpPr>
      <dsp:spPr>
        <a:xfrm>
          <a:off x="7229475" y="0"/>
          <a:ext cx="3286125" cy="3916126"/>
        </a:xfrm>
        <a:prstGeom prst="rect">
          <a:avLst/>
        </a:prstGeom>
        <a:solidFill>
          <a:schemeClr val="accent2">
            <a:tint val="40000"/>
            <a:alpha val="90000"/>
            <a:hueOff val="-3835787"/>
            <a:satOff val="-45523"/>
            <a:lumOff val="-5608"/>
            <a:alphaOff val="0"/>
          </a:schemeClr>
        </a:solidFill>
        <a:ln w="12700" cap="flat" cmpd="sng" algn="ctr">
          <a:solidFill>
            <a:schemeClr val="accent2">
              <a:tint val="40000"/>
              <a:alpha val="90000"/>
              <a:hueOff val="-3835787"/>
              <a:satOff val="-45523"/>
              <a:lumOff val="-5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1155700">
            <a:lnSpc>
              <a:spcPct val="90000"/>
            </a:lnSpc>
            <a:spcBef>
              <a:spcPct val="0"/>
            </a:spcBef>
            <a:spcAft>
              <a:spcPct val="35000"/>
            </a:spcAft>
            <a:buNone/>
          </a:pPr>
          <a:r>
            <a:rPr lang="en-US" sz="2600" kern="1200"/>
            <a:t>Chapter 3. Mental representations of infected others</a:t>
          </a:r>
        </a:p>
      </dsp:txBody>
      <dsp:txXfrm>
        <a:off x="7229475" y="1488127"/>
        <a:ext cx="3286125" cy="2349675"/>
      </dsp:txXfrm>
    </dsp:sp>
    <dsp:sp modelId="{B01793A4-4721-4140-A332-A70CA2AFCC45}">
      <dsp:nvSpPr>
        <dsp:cNvPr id="0" name=""/>
        <dsp:cNvSpPr/>
      </dsp:nvSpPr>
      <dsp:spPr>
        <a:xfrm>
          <a:off x="8285118" y="391612"/>
          <a:ext cx="1174837" cy="1174837"/>
        </a:xfrm>
        <a:prstGeom prst="ellipse">
          <a:avLst/>
        </a:prstGeom>
        <a:solidFill>
          <a:schemeClr val="accent2">
            <a:hueOff val="-2536263"/>
            <a:satOff val="-28236"/>
            <a:lumOff val="-17569"/>
            <a:alphaOff val="0"/>
          </a:schemeClr>
        </a:solidFill>
        <a:ln w="12700" cap="flat" cmpd="sng" algn="ctr">
          <a:solidFill>
            <a:schemeClr val="accent2">
              <a:hueOff val="-2536263"/>
              <a:satOff val="-28236"/>
              <a:lumOff val="-17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595" tIns="12700" rIns="91595"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57169" y="563663"/>
        <a:ext cx="830735" cy="830735"/>
      </dsp:txXfrm>
    </dsp:sp>
    <dsp:sp modelId="{5851B13E-FD25-BD4C-897B-B29FAA8B431B}">
      <dsp:nvSpPr>
        <dsp:cNvPr id="0" name=""/>
        <dsp:cNvSpPr/>
      </dsp:nvSpPr>
      <dsp:spPr>
        <a:xfrm>
          <a:off x="7229475" y="3916054"/>
          <a:ext cx="3286125" cy="72"/>
        </a:xfrm>
        <a:prstGeom prst="rect">
          <a:avLst/>
        </a:prstGeom>
        <a:solidFill>
          <a:schemeClr val="accent2">
            <a:hueOff val="-3170328"/>
            <a:satOff val="-35295"/>
            <a:lumOff val="-21961"/>
            <a:alphaOff val="0"/>
          </a:schemeClr>
        </a:solidFill>
        <a:ln w="12700" cap="flat" cmpd="sng" algn="ctr">
          <a:solidFill>
            <a:schemeClr val="accent2">
              <a:hueOff val="-3170328"/>
              <a:satOff val="-35295"/>
              <a:lumOff val="-2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F4628-225F-F546-8D18-A972D222FA45}">
      <dsp:nvSpPr>
        <dsp:cNvPr id="0" name=""/>
        <dsp:cNvSpPr/>
      </dsp:nvSpPr>
      <dsp:spPr>
        <a:xfrm>
          <a:off x="55" y="24836"/>
          <a:ext cx="5330549" cy="103785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Randomly assigned to view slideshows:</a:t>
          </a:r>
        </a:p>
      </dsp:txBody>
      <dsp:txXfrm>
        <a:off x="55" y="24836"/>
        <a:ext cx="5330549" cy="1037859"/>
      </dsp:txXfrm>
    </dsp:sp>
    <dsp:sp modelId="{AF975756-8078-474A-86C6-A2413C84176D}">
      <dsp:nvSpPr>
        <dsp:cNvPr id="0" name=""/>
        <dsp:cNvSpPr/>
      </dsp:nvSpPr>
      <dsp:spPr>
        <a:xfrm>
          <a:off x="55" y="1062696"/>
          <a:ext cx="5330549" cy="326380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Pathogen Threat Condition: </a:t>
          </a:r>
          <a:r>
            <a:rPr lang="en-US" sz="2900" b="1" kern="1200" dirty="0"/>
            <a:t>germs, infections, pathogen prevalence</a:t>
          </a:r>
        </a:p>
        <a:p>
          <a:pPr marL="285750" lvl="1" indent="-285750" algn="l" defTabSz="1289050">
            <a:lnSpc>
              <a:spcPct val="90000"/>
            </a:lnSpc>
            <a:spcBef>
              <a:spcPct val="0"/>
            </a:spcBef>
            <a:spcAft>
              <a:spcPct val="15000"/>
            </a:spcAft>
            <a:buChar char="•"/>
          </a:pPr>
          <a:r>
            <a:rPr lang="en-US" sz="2900" kern="1200"/>
            <a:t>Accident Threat Condition: bathtub electrocution</a:t>
          </a:r>
        </a:p>
        <a:p>
          <a:pPr marL="285750" lvl="1" indent="-285750" algn="l" defTabSz="1289050">
            <a:lnSpc>
              <a:spcPct val="90000"/>
            </a:lnSpc>
            <a:spcBef>
              <a:spcPct val="0"/>
            </a:spcBef>
            <a:spcAft>
              <a:spcPct val="15000"/>
            </a:spcAft>
            <a:buChar char="•"/>
          </a:pPr>
          <a:r>
            <a:rPr lang="en-US" sz="2900" kern="1200"/>
            <a:t>Work Ethic Condition: hard work, “no pain, no gain”</a:t>
          </a:r>
        </a:p>
      </dsp:txBody>
      <dsp:txXfrm>
        <a:off x="55" y="1062696"/>
        <a:ext cx="5330549" cy="3263805"/>
      </dsp:txXfrm>
    </dsp:sp>
    <dsp:sp modelId="{558791BB-B6B1-8940-BD99-96AFB792632D}">
      <dsp:nvSpPr>
        <dsp:cNvPr id="0" name=""/>
        <dsp:cNvSpPr/>
      </dsp:nvSpPr>
      <dsp:spPr>
        <a:xfrm>
          <a:off x="6076881" y="24836"/>
          <a:ext cx="5330549" cy="1037859"/>
        </a:xfrm>
        <a:prstGeom prst="rect">
          <a:avLst/>
        </a:prstGeom>
        <a:solidFill>
          <a:schemeClr val="accent2">
            <a:hueOff val="-3170328"/>
            <a:satOff val="-35295"/>
            <a:lumOff val="-21961"/>
            <a:alphaOff val="0"/>
          </a:schemeClr>
        </a:solidFill>
        <a:ln w="12700" cap="flat" cmpd="sng" algn="ctr">
          <a:solidFill>
            <a:schemeClr val="accent2">
              <a:hueOff val="-3170328"/>
              <a:satOff val="-35295"/>
              <a:lumOff val="-2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Completed Fat-Disease Implicit Association Tests</a:t>
          </a:r>
        </a:p>
      </dsp:txBody>
      <dsp:txXfrm>
        <a:off x="6076881" y="24836"/>
        <a:ext cx="5330549" cy="1037859"/>
      </dsp:txXfrm>
    </dsp:sp>
    <dsp:sp modelId="{E75233AC-E45A-E641-A95A-4AD6284787F3}">
      <dsp:nvSpPr>
        <dsp:cNvPr id="0" name=""/>
        <dsp:cNvSpPr/>
      </dsp:nvSpPr>
      <dsp:spPr>
        <a:xfrm>
          <a:off x="6076881" y="1062696"/>
          <a:ext cx="5330549" cy="3263805"/>
        </a:xfrm>
        <a:prstGeom prst="rect">
          <a:avLst/>
        </a:prstGeom>
        <a:solidFill>
          <a:schemeClr val="accent2">
            <a:tint val="40000"/>
            <a:alpha val="90000"/>
            <a:hueOff val="-3835787"/>
            <a:satOff val="-45523"/>
            <a:lumOff val="-5608"/>
            <a:alphaOff val="0"/>
          </a:schemeClr>
        </a:solidFill>
        <a:ln w="12700" cap="flat" cmpd="sng" algn="ctr">
          <a:solidFill>
            <a:schemeClr val="accent2">
              <a:tint val="40000"/>
              <a:alpha val="90000"/>
              <a:hueOff val="-3835787"/>
              <a:satOff val="-45523"/>
              <a:lumOff val="-5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dirty="0"/>
            <a:t>Quickly categorized words as related to </a:t>
          </a:r>
          <a:r>
            <a:rPr lang="en-US" sz="2900" b="1" kern="1200" dirty="0"/>
            <a:t>disease</a:t>
          </a:r>
          <a:r>
            <a:rPr lang="en-US" sz="2900" kern="1200" dirty="0"/>
            <a:t> or health and faces as </a:t>
          </a:r>
          <a:r>
            <a:rPr lang="en-US" sz="2900" b="1" kern="1200" dirty="0"/>
            <a:t>fat</a:t>
          </a:r>
          <a:r>
            <a:rPr lang="en-US" sz="2900" kern="1200" dirty="0"/>
            <a:t> or thin</a:t>
          </a:r>
        </a:p>
      </dsp:txBody>
      <dsp:txXfrm>
        <a:off x="6076881" y="1062696"/>
        <a:ext cx="5330549" cy="32638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BB3D7-AC68-5643-9C0E-1CB25B2BC5F4}">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BC8D4-A7FD-A141-94C1-FAAD600C5CE9}">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 behavioral immune system reacts to cues that correlate with infection</a:t>
          </a:r>
        </a:p>
      </dsp:txBody>
      <dsp:txXfrm>
        <a:off x="0" y="2492"/>
        <a:ext cx="6492875" cy="1700138"/>
      </dsp:txXfrm>
    </dsp:sp>
    <dsp:sp modelId="{5E04733E-4465-084F-B190-F574ADCBC4FB}">
      <dsp:nvSpPr>
        <dsp:cNvPr id="0" name=""/>
        <dsp:cNvSpPr/>
      </dsp:nvSpPr>
      <dsp:spPr>
        <a:xfrm>
          <a:off x="0" y="1702630"/>
          <a:ext cx="6492875" cy="0"/>
        </a:xfrm>
        <a:prstGeom prst="line">
          <a:avLst/>
        </a:prstGeom>
        <a:solidFill>
          <a:schemeClr val="accent2">
            <a:hueOff val="-1585164"/>
            <a:satOff val="-17648"/>
            <a:lumOff val="-10980"/>
            <a:alphaOff val="0"/>
          </a:schemeClr>
        </a:solidFill>
        <a:ln w="12700" cap="flat" cmpd="sng" algn="ctr">
          <a:solidFill>
            <a:schemeClr val="accent2">
              <a:hueOff val="-1585164"/>
              <a:satOff val="-17648"/>
              <a:lumOff val="-1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A2D9F-3021-A44D-B856-7A8763E03A38}">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Such cues include objective infection cues as well cues that look like them</a:t>
          </a:r>
        </a:p>
      </dsp:txBody>
      <dsp:txXfrm>
        <a:off x="0" y="1702630"/>
        <a:ext cx="6492875" cy="1700138"/>
      </dsp:txXfrm>
    </dsp:sp>
    <dsp:sp modelId="{4A8A0DBF-0262-7E4B-B234-F81A1A6228B4}">
      <dsp:nvSpPr>
        <dsp:cNvPr id="0" name=""/>
        <dsp:cNvSpPr/>
      </dsp:nvSpPr>
      <dsp:spPr>
        <a:xfrm>
          <a:off x="0" y="3402769"/>
          <a:ext cx="6492875" cy="0"/>
        </a:xfrm>
        <a:prstGeom prst="line">
          <a:avLst/>
        </a:prstGeom>
        <a:solidFill>
          <a:schemeClr val="accent2">
            <a:hueOff val="-3170328"/>
            <a:satOff val="-35295"/>
            <a:lumOff val="-21961"/>
            <a:alphaOff val="0"/>
          </a:schemeClr>
        </a:solidFill>
        <a:ln w="12700" cap="flat" cmpd="sng" algn="ctr">
          <a:solidFill>
            <a:schemeClr val="accent2">
              <a:hueOff val="-3170328"/>
              <a:satOff val="-35295"/>
              <a:lumOff val="-2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494CF-4F53-064D-B3EC-9D3ED8A99EF0}">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Some results suggests people overperceive infection in benign cues that superficially resemble infection cues</a:t>
          </a:r>
        </a:p>
      </dsp:txBody>
      <dsp:txXfrm>
        <a:off x="0" y="3402769"/>
        <a:ext cx="6492875" cy="1700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B1029-A52E-BC46-82CE-8E4611946473}">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8AA337-D69B-994E-8ED7-A0FBD0830236}">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Comprises functional mental modules designed to detect and mitigate infection risks</a:t>
          </a:r>
        </a:p>
      </dsp:txBody>
      <dsp:txXfrm>
        <a:off x="0" y="0"/>
        <a:ext cx="6492875" cy="1276350"/>
      </dsp:txXfrm>
    </dsp:sp>
    <dsp:sp modelId="{7B704B40-48CA-724B-9156-74F8B1ECF1D8}">
      <dsp:nvSpPr>
        <dsp:cNvPr id="0" name=""/>
        <dsp:cNvSpPr/>
      </dsp:nvSpPr>
      <dsp:spPr>
        <a:xfrm>
          <a:off x="0" y="1276350"/>
          <a:ext cx="6492875" cy="0"/>
        </a:xfrm>
        <a:prstGeom prst="line">
          <a:avLst/>
        </a:prstGeom>
        <a:solidFill>
          <a:schemeClr val="accent2">
            <a:hueOff val="-1056776"/>
            <a:satOff val="-11765"/>
            <a:lumOff val="-7320"/>
            <a:alphaOff val="0"/>
          </a:schemeClr>
        </a:solidFill>
        <a:ln w="12700" cap="flat" cmpd="sng" algn="ctr">
          <a:solidFill>
            <a:schemeClr val="accent2">
              <a:hueOff val="-1056776"/>
              <a:satOff val="-11765"/>
              <a:lumOff val="-73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04090D-FC50-FF43-B679-003935067B48}">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Proper domain: true infection cues</a:t>
          </a:r>
        </a:p>
      </dsp:txBody>
      <dsp:txXfrm>
        <a:off x="0" y="1276350"/>
        <a:ext cx="6492875" cy="1276350"/>
      </dsp:txXfrm>
    </dsp:sp>
    <dsp:sp modelId="{F3DBD51B-233C-B64D-BE6F-75B6111B87DC}">
      <dsp:nvSpPr>
        <dsp:cNvPr id="0" name=""/>
        <dsp:cNvSpPr/>
      </dsp:nvSpPr>
      <dsp:spPr>
        <a:xfrm>
          <a:off x="0" y="2552700"/>
          <a:ext cx="6492875" cy="0"/>
        </a:xfrm>
        <a:prstGeom prst="line">
          <a:avLst/>
        </a:prstGeom>
        <a:solidFill>
          <a:schemeClr val="accent2">
            <a:hueOff val="-2113552"/>
            <a:satOff val="-23530"/>
            <a:lumOff val="-14641"/>
            <a:alphaOff val="0"/>
          </a:schemeClr>
        </a:solidFill>
        <a:ln w="12700" cap="flat" cmpd="sng" algn="ctr">
          <a:solidFill>
            <a:schemeClr val="accent2">
              <a:hueOff val="-2113552"/>
              <a:satOff val="-23530"/>
              <a:lumOff val="-146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6C90FB-6ADD-7E4C-B9BC-9DABE6B1AB61}">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Actual domain: true infection cues + cues that resemble them</a:t>
          </a:r>
        </a:p>
      </dsp:txBody>
      <dsp:txXfrm>
        <a:off x="0" y="2552700"/>
        <a:ext cx="6492875" cy="1276350"/>
      </dsp:txXfrm>
    </dsp:sp>
    <dsp:sp modelId="{F43212CB-0892-7148-9BA2-B51B1B1512F9}">
      <dsp:nvSpPr>
        <dsp:cNvPr id="0" name=""/>
        <dsp:cNvSpPr/>
      </dsp:nvSpPr>
      <dsp:spPr>
        <a:xfrm>
          <a:off x="0" y="3829050"/>
          <a:ext cx="6492875" cy="0"/>
        </a:xfrm>
        <a:prstGeom prst="line">
          <a:avLst/>
        </a:prstGeom>
        <a:solidFill>
          <a:schemeClr val="accent2">
            <a:hueOff val="-3170328"/>
            <a:satOff val="-35295"/>
            <a:lumOff val="-21961"/>
            <a:alphaOff val="0"/>
          </a:schemeClr>
        </a:solidFill>
        <a:ln w="12700" cap="flat" cmpd="sng" algn="ctr">
          <a:solidFill>
            <a:schemeClr val="accent2">
              <a:hueOff val="-3170328"/>
              <a:satOff val="-35295"/>
              <a:lumOff val="-2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CA8D05-4B90-BC48-8F27-BDDF2D45B5EA}">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Some evidence supports hypothesis people over-perceive infection in superficially anomalous, objectively benign cues</a:t>
          </a:r>
        </a:p>
      </dsp:txBody>
      <dsp:txXfrm>
        <a:off x="0" y="3829050"/>
        <a:ext cx="6492875" cy="12763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9146F-64A2-5243-9894-F26E9135EF8F}">
      <dsp:nvSpPr>
        <dsp:cNvPr id="0" name=""/>
        <dsp:cNvSpPr/>
      </dsp:nvSpPr>
      <dsp:spPr>
        <a:xfrm>
          <a:off x="130938" y="1393"/>
          <a:ext cx="4224635" cy="26826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40257C-D6B9-C541-96D3-87A1763E222A}">
      <dsp:nvSpPr>
        <dsp:cNvPr id="0" name=""/>
        <dsp:cNvSpPr/>
      </dsp:nvSpPr>
      <dsp:spPr>
        <a:xfrm>
          <a:off x="600342" y="447327"/>
          <a:ext cx="4224635" cy="268264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Infections are costly</a:t>
          </a:r>
        </a:p>
      </dsp:txBody>
      <dsp:txXfrm>
        <a:off x="678914" y="525899"/>
        <a:ext cx="4067491" cy="2525499"/>
      </dsp:txXfrm>
    </dsp:sp>
    <dsp:sp modelId="{173C6F9F-25D3-334A-A122-9E8B78189AEB}">
      <dsp:nvSpPr>
        <dsp:cNvPr id="0" name=""/>
        <dsp:cNvSpPr/>
      </dsp:nvSpPr>
      <dsp:spPr>
        <a:xfrm>
          <a:off x="5294381" y="1393"/>
          <a:ext cx="4224635" cy="2682643"/>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7EC992-4A33-CD4D-BD6E-BF536FAF5C52}">
      <dsp:nvSpPr>
        <dsp:cNvPr id="0" name=""/>
        <dsp:cNvSpPr/>
      </dsp:nvSpPr>
      <dsp:spPr>
        <a:xfrm>
          <a:off x="5763785" y="447327"/>
          <a:ext cx="4224635" cy="2682643"/>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Stronger diagnosticity means less uncertainty</a:t>
          </a:r>
        </a:p>
      </dsp:txBody>
      <dsp:txXfrm>
        <a:off x="5842357" y="525899"/>
        <a:ext cx="4067491" cy="25254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E0007-75D5-4245-BDE7-553CC6826A7A}">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B1DB27-DE2B-402B-B240-16CACA1A40DB}">
      <dsp:nvSpPr>
        <dsp:cNvPr id="0" name=""/>
        <dsp:cNvSpPr/>
      </dsp:nvSpPr>
      <dsp:spPr>
        <a:xfrm>
          <a:off x="508544" y="378974"/>
          <a:ext cx="924626" cy="9246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C4C2A-0B80-4B9A-9140-A5DF16364B0B}">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b="0" i="0" kern="1200"/>
            <a:t>Novel face and word stimuli</a:t>
          </a:r>
          <a:endParaRPr lang="en-US" sz="2500" kern="1200"/>
        </a:p>
      </dsp:txBody>
      <dsp:txXfrm>
        <a:off x="1941716" y="718"/>
        <a:ext cx="4571887" cy="1681139"/>
      </dsp:txXfrm>
    </dsp:sp>
    <dsp:sp modelId="{0737A0BB-580D-4E0C-84AC-8082FEA130D3}">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E46F6A-C4E3-4FDE-A019-88648222D820}">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B789AE-45AD-45AF-B168-2887B56DD205}">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b="0" i="0" kern="1200"/>
            <a:t>Statistical analyses use all data collected from IAT tasks</a:t>
          </a:r>
          <a:endParaRPr lang="en-US" sz="2500" kern="1200"/>
        </a:p>
      </dsp:txBody>
      <dsp:txXfrm>
        <a:off x="1941716" y="2102143"/>
        <a:ext cx="4571887" cy="1681139"/>
      </dsp:txXfrm>
    </dsp:sp>
    <dsp:sp modelId="{D7B7B488-BA24-48DC-92A6-29072979B6F6}">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B8CC09-ECEC-4549-89A2-02482356E354}">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AF783A-EB69-4666-8D7F-C2ED6C90CE3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b="0" i="0" kern="1200"/>
            <a:t>Tested focal contrast two different ways</a:t>
          </a:r>
          <a:endParaRPr lang="en-US" sz="2500" kern="1200"/>
        </a:p>
      </dsp:txBody>
      <dsp:txXfrm>
        <a:off x="1941716" y="4203567"/>
        <a:ext cx="4571887" cy="16811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BBB20-BAF8-D340-AFDD-94AAB72CBE1A}">
      <dsp:nvSpPr>
        <dsp:cNvPr id="0" name=""/>
        <dsp:cNvSpPr/>
      </dsp:nvSpPr>
      <dsp:spPr>
        <a:xfrm>
          <a:off x="0" y="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98BA8B-1809-CC42-B2A7-56CEEF4FAA2A}">
      <dsp:nvSpPr>
        <dsp:cNvPr id="0" name=""/>
        <dsp:cNvSpPr/>
      </dsp:nvSpPr>
      <dsp:spPr>
        <a:xfrm>
          <a:off x="0" y="0"/>
          <a:ext cx="6089650" cy="278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t>Neither facial disfigurement nor obesity diagnose infection</a:t>
          </a:r>
          <a:endParaRPr lang="en-US" sz="3600" kern="1200" dirty="0"/>
        </a:p>
      </dsp:txBody>
      <dsp:txXfrm>
        <a:off x="0" y="0"/>
        <a:ext cx="6089650" cy="2786062"/>
      </dsp:txXfrm>
    </dsp:sp>
    <dsp:sp modelId="{AE7AC936-D85C-2846-AE20-89ED35DA5F6B}">
      <dsp:nvSpPr>
        <dsp:cNvPr id="0" name=""/>
        <dsp:cNvSpPr/>
      </dsp:nvSpPr>
      <dsp:spPr>
        <a:xfrm>
          <a:off x="0" y="2786062"/>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00B288-A152-B046-AADC-8AC8D104A114}">
      <dsp:nvSpPr>
        <dsp:cNvPr id="0" name=""/>
        <dsp:cNvSpPr/>
      </dsp:nvSpPr>
      <dsp:spPr>
        <a:xfrm>
          <a:off x="0" y="2786062"/>
          <a:ext cx="6089650" cy="278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b="0" i="0" kern="1200" dirty="0"/>
            <a:t>Facial disfigurement may seem to resembles an infection indicator that is more diagnostic of infection than the indicator obesity resembles</a:t>
          </a:r>
          <a:endParaRPr lang="en-US" sz="3600" kern="1200" dirty="0"/>
        </a:p>
      </dsp:txBody>
      <dsp:txXfrm>
        <a:off x="0" y="2786062"/>
        <a:ext cx="6089650" cy="27860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2943-6848-D241-844F-3BDAC2649511}">
      <dsp:nvSpPr>
        <dsp:cNvPr id="0" name=""/>
        <dsp:cNvSpPr/>
      </dsp:nvSpPr>
      <dsp:spPr>
        <a:xfrm>
          <a:off x="0" y="272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02D09-FA32-7147-80D5-4C73DEABD267}">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dirty="0">
              <a:solidFill>
                <a:schemeClr val="accent2"/>
              </a:solidFill>
            </a:rPr>
            <a:t>Disfigured</a:t>
          </a:r>
          <a:r>
            <a:rPr lang="en-US" sz="5000" kern="1200" dirty="0"/>
            <a:t> vs. Normal Ackerman, et al., 2009</a:t>
          </a:r>
        </a:p>
      </dsp:txBody>
      <dsp:txXfrm>
        <a:off x="0" y="2720"/>
        <a:ext cx="6089650" cy="1855561"/>
      </dsp:txXfrm>
    </dsp:sp>
    <dsp:sp modelId="{56ED06DA-2390-1B42-AE60-3489294DBBF1}">
      <dsp:nvSpPr>
        <dsp:cNvPr id="0" name=""/>
        <dsp:cNvSpPr/>
      </dsp:nvSpPr>
      <dsp:spPr>
        <a:xfrm>
          <a:off x="0" y="1858281"/>
          <a:ext cx="6089650" cy="0"/>
        </a:xfrm>
        <a:prstGeom prst="line">
          <a:avLst/>
        </a:prstGeom>
        <a:solidFill>
          <a:schemeClr val="accent2">
            <a:hueOff val="-1585164"/>
            <a:satOff val="-17648"/>
            <a:lumOff val="-10980"/>
            <a:alphaOff val="0"/>
          </a:schemeClr>
        </a:solidFill>
        <a:ln w="12700" cap="flat" cmpd="sng" algn="ctr">
          <a:solidFill>
            <a:schemeClr val="accent2">
              <a:hueOff val="-1585164"/>
              <a:satOff val="-17648"/>
              <a:lumOff val="-1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C3EBA-3208-2847-90EC-2918C37D653C}">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dirty="0">
              <a:solidFill>
                <a:schemeClr val="accent2"/>
              </a:solidFill>
            </a:rPr>
            <a:t>Obese</a:t>
          </a:r>
          <a:r>
            <a:rPr lang="en-US" sz="5000" kern="1200" dirty="0"/>
            <a:t> vs. Normal Miller &amp; </a:t>
          </a:r>
          <a:r>
            <a:rPr lang="en-US" sz="5000" kern="1200" dirty="0" err="1"/>
            <a:t>Maner</a:t>
          </a:r>
          <a:r>
            <a:rPr lang="en-US" sz="5000" kern="1200" dirty="0"/>
            <a:t>, 2012</a:t>
          </a:r>
        </a:p>
      </dsp:txBody>
      <dsp:txXfrm>
        <a:off x="0" y="1858281"/>
        <a:ext cx="6089650" cy="1855561"/>
      </dsp:txXfrm>
    </dsp:sp>
    <dsp:sp modelId="{3518B5E9-6A84-C34F-9BBD-CF0297F24969}">
      <dsp:nvSpPr>
        <dsp:cNvPr id="0" name=""/>
        <dsp:cNvSpPr/>
      </dsp:nvSpPr>
      <dsp:spPr>
        <a:xfrm>
          <a:off x="0" y="3713843"/>
          <a:ext cx="6089650" cy="0"/>
        </a:xfrm>
        <a:prstGeom prst="line">
          <a:avLst/>
        </a:prstGeom>
        <a:solidFill>
          <a:schemeClr val="accent2">
            <a:hueOff val="-3170328"/>
            <a:satOff val="-35295"/>
            <a:lumOff val="-21961"/>
            <a:alphaOff val="0"/>
          </a:schemeClr>
        </a:solidFill>
        <a:ln w="12700" cap="flat" cmpd="sng" algn="ctr">
          <a:solidFill>
            <a:schemeClr val="accent2">
              <a:hueOff val="-3170328"/>
              <a:satOff val="-35295"/>
              <a:lumOff val="-2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B0AF7-9302-464F-AF50-48F70DF1C22C}">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dirty="0">
              <a:solidFill>
                <a:schemeClr val="accent2"/>
              </a:solidFill>
            </a:rPr>
            <a:t>Old</a:t>
          </a:r>
          <a:r>
            <a:rPr lang="en-US" sz="5000" kern="1200" dirty="0"/>
            <a:t> vs. Young Duncan &amp; Schaller, 2009</a:t>
          </a:r>
        </a:p>
      </dsp:txBody>
      <dsp:txXfrm>
        <a:off x="0" y="3713843"/>
        <a:ext cx="6089650" cy="185556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3FCB6-7885-2049-AF79-53A904CBD97F}" type="datetimeFigureOut">
              <a:rPr lang="en-US" smtClean="0"/>
              <a:t>8/24/20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085B1-75C2-E34A-B907-CF1963294383}" type="slidenum">
              <a:rPr lang="en-US" smtClean="0"/>
              <a:t>‹#›</a:t>
            </a:fld>
            <a:endParaRPr lang="en-US"/>
          </a:p>
        </p:txBody>
      </p:sp>
    </p:spTree>
    <p:extLst>
      <p:ext uri="{BB962C8B-B14F-4D97-AF65-F5344CB8AC3E}">
        <p14:creationId xmlns:p14="http://schemas.microsoft.com/office/powerpoint/2010/main" val="102250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cbi.nlm.nih.gov/pmc/articles/PMC4912034/#MOESM1"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get started with my defense, I want to talk about the people who got me here. You can’t see them all, but my family is here, my mom, dad, and my sister Alex. This is Alex getting her doctorate before I did even though I had a head start. Anyway, they’ve been hugely supportive throughout my endless years of schooling, and for that I’m so grateful. I can't possibly explain how much it means to me that I get to share this with you guys. I’m dedicating a lot of this to you guys and I love you!</a:t>
            </a:r>
          </a:p>
        </p:txBody>
      </p:sp>
      <p:sp>
        <p:nvSpPr>
          <p:cNvPr id="4" name="Slide Number Placeholder 3"/>
          <p:cNvSpPr>
            <a:spLocks noGrp="1"/>
          </p:cNvSpPr>
          <p:nvPr>
            <p:ph type="sldNum" sz="quarter" idx="5"/>
          </p:nvPr>
        </p:nvSpPr>
        <p:spPr/>
        <p:txBody>
          <a:bodyPr/>
          <a:lstStyle/>
          <a:p>
            <a:fld id="{D2A085B1-75C2-E34A-B907-CF1963294383}" type="slidenum">
              <a:rPr lang="en-US" smtClean="0"/>
              <a:t>2</a:t>
            </a:fld>
            <a:endParaRPr lang="en-US"/>
          </a:p>
        </p:txBody>
      </p:sp>
    </p:spTree>
    <p:extLst>
      <p:ext uri="{BB962C8B-B14F-4D97-AF65-F5344CB8AC3E}">
        <p14:creationId xmlns:p14="http://schemas.microsoft.com/office/powerpoint/2010/main" val="914696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the 1950s the biologist Frank Brown was interested in how they do this. How did they “know” when the tide changes? So he scooped up a batch of them from Connecticut and brought them back to his lab in Chicago.</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11</a:t>
            </a:fld>
            <a:endParaRPr lang="en-US"/>
          </a:p>
        </p:txBody>
      </p:sp>
    </p:spTree>
    <p:extLst>
      <p:ext uri="{BB962C8B-B14F-4D97-AF65-F5344CB8AC3E}">
        <p14:creationId xmlns:p14="http://schemas.microsoft.com/office/powerpoint/2010/main" val="34039000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measured features in a few different ways. I counted the most frequent words used to describe traits; I had independent participants rate subjective features they saw in drawings; and for the image classification task, I averaged the images and then for those too I had independent participants rate subjective features they saw in the averaged images.</a:t>
            </a:r>
          </a:p>
        </p:txBody>
      </p:sp>
      <p:sp>
        <p:nvSpPr>
          <p:cNvPr id="4" name="Slide Number Placeholder 3"/>
          <p:cNvSpPr>
            <a:spLocks noGrp="1"/>
          </p:cNvSpPr>
          <p:nvPr>
            <p:ph type="sldNum" sz="quarter" idx="5"/>
          </p:nvPr>
        </p:nvSpPr>
        <p:spPr/>
        <p:txBody>
          <a:bodyPr/>
          <a:lstStyle/>
          <a:p>
            <a:fld id="{D2A085B1-75C2-E34A-B907-CF1963294383}" type="slidenum">
              <a:rPr lang="en-US" smtClean="0"/>
              <a:t>111</a:t>
            </a:fld>
            <a:endParaRPr lang="en-US"/>
          </a:p>
        </p:txBody>
      </p:sp>
    </p:spTree>
    <p:extLst>
      <p:ext uri="{BB962C8B-B14F-4D97-AF65-F5344CB8AC3E}">
        <p14:creationId xmlns:p14="http://schemas.microsoft.com/office/powerpoint/2010/main" val="30510148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five studies, I recruited a lot of participants from the University of Michigan Psychology Subject Pool and Amazon Mechanical Turk.</a:t>
            </a:r>
          </a:p>
        </p:txBody>
      </p:sp>
      <p:sp>
        <p:nvSpPr>
          <p:cNvPr id="4" name="Slide Number Placeholder 3"/>
          <p:cNvSpPr>
            <a:spLocks noGrp="1"/>
          </p:cNvSpPr>
          <p:nvPr>
            <p:ph type="sldNum" sz="quarter" idx="5"/>
          </p:nvPr>
        </p:nvSpPr>
        <p:spPr/>
        <p:txBody>
          <a:bodyPr/>
          <a:lstStyle/>
          <a:p>
            <a:fld id="{D2A085B1-75C2-E34A-B907-CF1963294383}" type="slidenum">
              <a:rPr lang="en-US" smtClean="0"/>
              <a:t>112</a:t>
            </a:fld>
            <a:endParaRPr lang="en-US"/>
          </a:p>
        </p:txBody>
      </p:sp>
    </p:spTree>
    <p:extLst>
      <p:ext uri="{BB962C8B-B14F-4D97-AF65-F5344CB8AC3E}">
        <p14:creationId xmlns:p14="http://schemas.microsoft.com/office/powerpoint/2010/main" val="2265383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113</a:t>
            </a:fld>
            <a:endParaRPr lang="en-US"/>
          </a:p>
        </p:txBody>
      </p:sp>
    </p:spTree>
    <p:extLst>
      <p:ext uri="{BB962C8B-B14F-4D97-AF65-F5344CB8AC3E}">
        <p14:creationId xmlns:p14="http://schemas.microsoft.com/office/powerpoint/2010/main" val="36918024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random order, participants listed traits for either infected people and then violent people or violent people and then infected people. We gave them these definitions and 10 text boxes</a:t>
            </a:r>
          </a:p>
        </p:txBody>
      </p:sp>
      <p:sp>
        <p:nvSpPr>
          <p:cNvPr id="4" name="Slide Number Placeholder 3"/>
          <p:cNvSpPr>
            <a:spLocks noGrp="1"/>
          </p:cNvSpPr>
          <p:nvPr>
            <p:ph type="sldNum" sz="quarter" idx="5"/>
          </p:nvPr>
        </p:nvSpPr>
        <p:spPr/>
        <p:txBody>
          <a:bodyPr/>
          <a:lstStyle/>
          <a:p>
            <a:fld id="{D2A085B1-75C2-E34A-B907-CF1963294383}" type="slidenum">
              <a:rPr lang="en-US" smtClean="0"/>
              <a:t>115</a:t>
            </a:fld>
            <a:endParaRPr lang="en-US"/>
          </a:p>
        </p:txBody>
      </p:sp>
    </p:spTree>
    <p:extLst>
      <p:ext uri="{BB962C8B-B14F-4D97-AF65-F5344CB8AC3E}">
        <p14:creationId xmlns:p14="http://schemas.microsoft.com/office/powerpoint/2010/main" val="14941832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120</a:t>
            </a:fld>
            <a:endParaRPr lang="en-US"/>
          </a:p>
        </p:txBody>
      </p:sp>
    </p:spTree>
    <p:extLst>
      <p:ext uri="{BB962C8B-B14F-4D97-AF65-F5344CB8AC3E}">
        <p14:creationId xmlns:p14="http://schemas.microsoft.com/office/powerpoint/2010/main" val="11329015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Germy drawings appeared to have some stronger infection-related features (e.g., germy, disfigured, fatigued, unhealthy) than infection-unrelated features (e.g., violent, angry, dominant). For between-category effects, the Germy drawings in Study 2 were rated more germy, more fatigued, and less healthy than the Violent drawings (which were rated more violent, angry, old, and dominant than Germy drawings)</a:t>
            </a:r>
          </a:p>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123</a:t>
            </a:fld>
            <a:endParaRPr lang="en-US"/>
          </a:p>
        </p:txBody>
      </p:sp>
    </p:spTree>
    <p:extLst>
      <p:ext uri="{BB962C8B-B14F-4D97-AF65-F5344CB8AC3E}">
        <p14:creationId xmlns:p14="http://schemas.microsoft.com/office/powerpoint/2010/main" val="38400190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125</a:t>
            </a:fld>
            <a:endParaRPr lang="en-US"/>
          </a:p>
        </p:txBody>
      </p:sp>
    </p:spTree>
    <p:extLst>
      <p:ext uri="{BB962C8B-B14F-4D97-AF65-F5344CB8AC3E}">
        <p14:creationId xmlns:p14="http://schemas.microsoft.com/office/powerpoint/2010/main" val="68003830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take a moment to explain reverse correlation in comparison to a more traditional approach of experimentally manipulating one or a few features. When researchers experimentally manipulate features, they’re interested in the effect of one or a few features on psychological outcomes. For example, what’s the effect of facial birthmarks on infection judgments. Reverse correlation flips the question in away. Instead of holding features constant, reverse correlation procedures randomly vary features and have participants select a category of interest from many stimuli. Researchers use this procedure when they’re interested in questions like what does an infected person look like?</a:t>
            </a:r>
          </a:p>
        </p:txBody>
      </p:sp>
      <p:sp>
        <p:nvSpPr>
          <p:cNvPr id="4" name="Slide Number Placeholder 3"/>
          <p:cNvSpPr>
            <a:spLocks noGrp="1"/>
          </p:cNvSpPr>
          <p:nvPr>
            <p:ph type="sldNum" sz="quarter" idx="5"/>
          </p:nvPr>
        </p:nvSpPr>
        <p:spPr/>
        <p:txBody>
          <a:bodyPr/>
          <a:lstStyle/>
          <a:p>
            <a:fld id="{D2A085B1-75C2-E34A-B907-CF1963294383}" type="slidenum">
              <a:rPr lang="en-US" smtClean="0"/>
              <a:t>127</a:t>
            </a:fld>
            <a:endParaRPr lang="en-US"/>
          </a:p>
        </p:txBody>
      </p:sp>
    </p:spTree>
    <p:extLst>
      <p:ext uri="{BB962C8B-B14F-4D97-AF65-F5344CB8AC3E}">
        <p14:creationId xmlns:p14="http://schemas.microsoft.com/office/powerpoint/2010/main" val="41346399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base face, a gray scale average of all male faces in the</a:t>
            </a:r>
            <a:r>
              <a:rPr lang="en-US" baseline="0" dirty="0"/>
              <a:t> </a:t>
            </a:r>
            <a:r>
              <a:rPr lang="en-US" dirty="0" err="1"/>
              <a:t>Karolinska</a:t>
            </a:r>
            <a:r>
              <a:rPr lang="en-US" dirty="0"/>
              <a:t> Face Database (used in prior RCP research)</a:t>
            </a:r>
          </a:p>
        </p:txBody>
      </p:sp>
      <p:sp>
        <p:nvSpPr>
          <p:cNvPr id="4" name="Slide Number Placeholder 3"/>
          <p:cNvSpPr>
            <a:spLocks noGrp="1"/>
          </p:cNvSpPr>
          <p:nvPr>
            <p:ph type="sldNum" sz="quarter" idx="10"/>
          </p:nvPr>
        </p:nvSpPr>
        <p:spPr/>
        <p:txBody>
          <a:bodyPr/>
          <a:lstStyle/>
          <a:p>
            <a:fld id="{2A5B3B13-AAE7-5E45-8175-DFA4BA602189}" type="slidenum">
              <a:rPr lang="en-US" smtClean="0"/>
              <a:pPr/>
              <a:t>128</a:t>
            </a:fld>
            <a:endParaRPr lang="en-US" dirty="0"/>
          </a:p>
        </p:txBody>
      </p:sp>
    </p:spTree>
    <p:extLst>
      <p:ext uri="{BB962C8B-B14F-4D97-AF65-F5344CB8AC3E}">
        <p14:creationId xmlns:p14="http://schemas.microsoft.com/office/powerpoint/2010/main" val="326373739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a:t>
            </a:r>
            <a:r>
              <a:rPr lang="en-US" baseline="0" dirty="0"/>
              <a:t> r</a:t>
            </a:r>
            <a:r>
              <a:rPr lang="en-US" dirty="0"/>
              <a:t>andomly generated noise patterns that will be superimposed on the base face.</a:t>
            </a:r>
          </a:p>
        </p:txBody>
      </p:sp>
      <p:sp>
        <p:nvSpPr>
          <p:cNvPr id="4" name="Slide Number Placeholder 3"/>
          <p:cNvSpPr>
            <a:spLocks noGrp="1"/>
          </p:cNvSpPr>
          <p:nvPr>
            <p:ph type="sldNum" sz="quarter" idx="10"/>
          </p:nvPr>
        </p:nvSpPr>
        <p:spPr/>
        <p:txBody>
          <a:bodyPr/>
          <a:lstStyle/>
          <a:p>
            <a:fld id="{2A5B3B13-AAE7-5E45-8175-DFA4BA602189}" type="slidenum">
              <a:rPr lang="en-US" smtClean="0"/>
              <a:pPr/>
              <a:t>129</a:t>
            </a:fld>
            <a:endParaRPr lang="en-US" dirty="0"/>
          </a:p>
        </p:txBody>
      </p:sp>
    </p:spTree>
    <p:extLst>
      <p:ext uri="{BB962C8B-B14F-4D97-AF65-F5344CB8AC3E}">
        <p14:creationId xmlns:p14="http://schemas.microsoft.com/office/powerpoint/2010/main" val="3470196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the first two weeks, the oysters continued to open and shut their valves in-sync with the tides of Connecticut, but after three weeks something crazy happened: Their cycles shifted.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This was really weird at the time because no one could figure out which tidal pattern the oysters has synced with.</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12</a:t>
            </a:fld>
            <a:endParaRPr lang="en-US"/>
          </a:p>
        </p:txBody>
      </p:sp>
    </p:spTree>
    <p:extLst>
      <p:ext uri="{BB962C8B-B14F-4D97-AF65-F5344CB8AC3E}">
        <p14:creationId xmlns:p14="http://schemas.microsoft.com/office/powerpoint/2010/main" val="24551036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a random noise pattern has</a:t>
            </a:r>
            <a:r>
              <a:rPr lang="en-US" baseline="0" dirty="0"/>
              <a:t> been superimposed onto the base face. </a:t>
            </a:r>
          </a:p>
          <a:p>
            <a:endParaRPr lang="en-US" baseline="0" dirty="0"/>
          </a:p>
          <a:p>
            <a:r>
              <a:rPr lang="en-US" baseline="0" dirty="0"/>
              <a:t>So on the right the negative noise pattern is superimposed on the base face. Basically every dark pixel in the original noise pattern is light in the negative.</a:t>
            </a:r>
          </a:p>
          <a:p>
            <a:endParaRPr lang="en-US" baseline="0" dirty="0"/>
          </a:p>
          <a:p>
            <a:r>
              <a:rPr lang="en-US" baseline="0" dirty="0"/>
              <a:t>So participants will see somewhere between 300 and 700 of they’ll select which face in a given pair looks most like some trait. It cab be whatever you want.</a:t>
            </a:r>
          </a:p>
          <a:p>
            <a:endParaRPr lang="en-US" dirty="0"/>
          </a:p>
        </p:txBody>
      </p:sp>
      <p:sp>
        <p:nvSpPr>
          <p:cNvPr id="4" name="Slide Number Placeholder 3"/>
          <p:cNvSpPr>
            <a:spLocks noGrp="1"/>
          </p:cNvSpPr>
          <p:nvPr>
            <p:ph type="sldNum" sz="quarter" idx="10"/>
          </p:nvPr>
        </p:nvSpPr>
        <p:spPr/>
        <p:txBody>
          <a:bodyPr/>
          <a:lstStyle/>
          <a:p>
            <a:fld id="{2A5B3B13-AAE7-5E45-8175-DFA4BA602189}" type="slidenum">
              <a:rPr lang="en-US" smtClean="0"/>
              <a:t>130</a:t>
            </a:fld>
            <a:endParaRPr lang="en-US" dirty="0"/>
          </a:p>
        </p:txBody>
      </p:sp>
    </p:spTree>
    <p:extLst>
      <p:ext uri="{BB962C8B-B14F-4D97-AF65-F5344CB8AC3E}">
        <p14:creationId xmlns:p14="http://schemas.microsoft.com/office/powerpoint/2010/main" val="211715155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task, participants first they see a centered fixation cross</a:t>
            </a:r>
            <a:r>
              <a:rPr lang="en-US" baseline="0" dirty="0"/>
              <a:t> for 1 second.</a:t>
            </a:r>
            <a:endParaRPr lang="en-US" dirty="0"/>
          </a:p>
        </p:txBody>
      </p:sp>
      <p:sp>
        <p:nvSpPr>
          <p:cNvPr id="4" name="Slide Number Placeholder 3"/>
          <p:cNvSpPr>
            <a:spLocks noGrp="1"/>
          </p:cNvSpPr>
          <p:nvPr>
            <p:ph type="sldNum" sz="quarter" idx="10"/>
          </p:nvPr>
        </p:nvSpPr>
        <p:spPr/>
        <p:txBody>
          <a:bodyPr/>
          <a:lstStyle/>
          <a:p>
            <a:fld id="{2A5B3B13-AAE7-5E45-8175-DFA4BA602189}" type="slidenum">
              <a:rPr lang="en-US" smtClean="0"/>
              <a:pPr/>
              <a:t>131</a:t>
            </a:fld>
            <a:endParaRPr lang="en-US" dirty="0"/>
          </a:p>
        </p:txBody>
      </p:sp>
    </p:spTree>
    <p:extLst>
      <p:ext uri="{BB962C8B-B14F-4D97-AF65-F5344CB8AC3E}">
        <p14:creationId xmlns:p14="http://schemas.microsoft.com/office/powerpoint/2010/main" val="17170863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they make a choice.</a:t>
            </a:r>
          </a:p>
        </p:txBody>
      </p:sp>
      <p:sp>
        <p:nvSpPr>
          <p:cNvPr id="4" name="Slide Number Placeholder 3"/>
          <p:cNvSpPr>
            <a:spLocks noGrp="1"/>
          </p:cNvSpPr>
          <p:nvPr>
            <p:ph type="sldNum" sz="quarter" idx="10"/>
          </p:nvPr>
        </p:nvSpPr>
        <p:spPr/>
        <p:txBody>
          <a:bodyPr/>
          <a:lstStyle/>
          <a:p>
            <a:fld id="{2A5B3B13-AAE7-5E45-8175-DFA4BA602189}" type="slidenum">
              <a:rPr lang="en-US" smtClean="0"/>
              <a:pPr/>
              <a:t>132</a:t>
            </a:fld>
            <a:endParaRPr lang="en-US" dirty="0"/>
          </a:p>
        </p:txBody>
      </p:sp>
    </p:spTree>
    <p:extLst>
      <p:ext uri="{BB962C8B-B14F-4D97-AF65-F5344CB8AC3E}">
        <p14:creationId xmlns:p14="http://schemas.microsoft.com/office/powerpoint/2010/main" val="19829631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they see another fixation cross.</a:t>
            </a:r>
          </a:p>
        </p:txBody>
      </p:sp>
      <p:sp>
        <p:nvSpPr>
          <p:cNvPr id="4" name="Slide Number Placeholder 3"/>
          <p:cNvSpPr>
            <a:spLocks noGrp="1"/>
          </p:cNvSpPr>
          <p:nvPr>
            <p:ph type="sldNum" sz="quarter" idx="10"/>
          </p:nvPr>
        </p:nvSpPr>
        <p:spPr/>
        <p:txBody>
          <a:bodyPr/>
          <a:lstStyle/>
          <a:p>
            <a:fld id="{2A5B3B13-AAE7-5E45-8175-DFA4BA602189}" type="slidenum">
              <a:rPr lang="en-US" smtClean="0"/>
              <a:pPr/>
              <a:t>133</a:t>
            </a:fld>
            <a:endParaRPr lang="en-US" dirty="0"/>
          </a:p>
        </p:txBody>
      </p:sp>
    </p:spTree>
    <p:extLst>
      <p:ext uri="{BB962C8B-B14F-4D97-AF65-F5344CB8AC3E}">
        <p14:creationId xmlns:p14="http://schemas.microsoft.com/office/powerpoint/2010/main" val="32752586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400 times.</a:t>
            </a:r>
          </a:p>
        </p:txBody>
      </p:sp>
      <p:sp>
        <p:nvSpPr>
          <p:cNvPr id="4" name="Slide Number Placeholder 3"/>
          <p:cNvSpPr>
            <a:spLocks noGrp="1"/>
          </p:cNvSpPr>
          <p:nvPr>
            <p:ph type="sldNum" sz="quarter" idx="10"/>
          </p:nvPr>
        </p:nvSpPr>
        <p:spPr/>
        <p:txBody>
          <a:bodyPr/>
          <a:lstStyle/>
          <a:p>
            <a:fld id="{2A5B3B13-AAE7-5E45-8175-DFA4BA602189}" type="slidenum">
              <a:rPr lang="en-US" smtClean="0"/>
              <a:pPr/>
              <a:t>134</a:t>
            </a:fld>
            <a:endParaRPr lang="en-US" dirty="0"/>
          </a:p>
        </p:txBody>
      </p:sp>
    </p:spTree>
    <p:extLst>
      <p:ext uri="{BB962C8B-B14F-4D97-AF65-F5344CB8AC3E}">
        <p14:creationId xmlns:p14="http://schemas.microsoft.com/office/powerpoint/2010/main" val="34507499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143</a:t>
            </a:fld>
            <a:endParaRPr lang="en-US"/>
          </a:p>
        </p:txBody>
      </p:sp>
    </p:spTree>
    <p:extLst>
      <p:ext uri="{BB962C8B-B14F-4D97-AF65-F5344CB8AC3E}">
        <p14:creationId xmlns:p14="http://schemas.microsoft.com/office/powerpoint/2010/main" val="106616245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research was really fun, and I think it makes some pretty interesting contributions, but it’s limited in important ways. Of course, my participant samples were WEIRD and my stimuli samples were small. That’s probably par for the course for a lot of social psychology, but these are very important limitations nonetheless. Also, I took an evolutionary perspective on these studies, but these data by no means rule out sociocultural explanations. Finally, I want to point out that I think the behavioral immune system literature would benefit from developmental work. We should specify when during development we expect people to develop pathogen avoidance mechanisms.</a:t>
            </a:r>
          </a:p>
        </p:txBody>
      </p:sp>
      <p:sp>
        <p:nvSpPr>
          <p:cNvPr id="4" name="Slide Number Placeholder 3"/>
          <p:cNvSpPr>
            <a:spLocks noGrp="1"/>
          </p:cNvSpPr>
          <p:nvPr>
            <p:ph type="sldNum" sz="quarter" idx="5"/>
          </p:nvPr>
        </p:nvSpPr>
        <p:spPr/>
        <p:txBody>
          <a:bodyPr/>
          <a:lstStyle/>
          <a:p>
            <a:fld id="{D2A085B1-75C2-E34A-B907-CF1963294383}" type="slidenum">
              <a:rPr lang="en-US" smtClean="0"/>
              <a:t>149</a:t>
            </a:fld>
            <a:endParaRPr lang="en-US"/>
          </a:p>
        </p:txBody>
      </p:sp>
    </p:spTree>
    <p:extLst>
      <p:ext uri="{BB962C8B-B14F-4D97-AF65-F5344CB8AC3E}">
        <p14:creationId xmlns:p14="http://schemas.microsoft.com/office/powerpoint/2010/main" val="24264847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150</a:t>
            </a:fld>
            <a:endParaRPr lang="en-US"/>
          </a:p>
        </p:txBody>
      </p:sp>
    </p:spTree>
    <p:extLst>
      <p:ext uri="{BB962C8B-B14F-4D97-AF65-F5344CB8AC3E}">
        <p14:creationId xmlns:p14="http://schemas.microsoft.com/office/powerpoint/2010/main" val="4228630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But then they figured it out: The oysters were syncing up with the “tide” in Chicago. But if you've ever been to Chicago or looked at a map, you know that Chicago doesn't have an ocean. So what was going on?</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13</a:t>
            </a:fld>
            <a:endParaRPr lang="en-US"/>
          </a:p>
        </p:txBody>
      </p:sp>
    </p:spTree>
    <p:extLst>
      <p:ext uri="{BB962C8B-B14F-4D97-AF65-F5344CB8AC3E}">
        <p14:creationId xmlns:p14="http://schemas.microsoft.com/office/powerpoint/2010/main" val="2271757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Oysters can't look out the window to see when the tides change; instead their physiology is sensitive to subtle shifts in the gravitational pull of the moon.</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This is because oysters evolved in environment in which it was efficient to calibrate their valve behavior to the lunar cycle. Gravitational shifts were a reliable cue to high tide. To oysters, high tide looks like subtle changes in gravity. </a:t>
            </a:r>
            <a:endParaRPr lang="en-US" b="0" dirty="0">
              <a:effectLst/>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14</a:t>
            </a:fld>
            <a:endParaRPr lang="en-US"/>
          </a:p>
        </p:txBody>
      </p:sp>
    </p:spTree>
    <p:extLst>
      <p:ext uri="{BB962C8B-B14F-4D97-AF65-F5344CB8AC3E}">
        <p14:creationId xmlns:p14="http://schemas.microsoft.com/office/powerpoint/2010/main" val="131789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What does this have to do with infectious disease? </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15</a:t>
            </a:fld>
            <a:endParaRPr lang="en-US"/>
          </a:p>
        </p:txBody>
      </p:sp>
    </p:spTree>
    <p:extLst>
      <p:ext uri="{BB962C8B-B14F-4D97-AF65-F5344CB8AC3E}">
        <p14:creationId xmlns:p14="http://schemas.microsoft.com/office/powerpoint/2010/main" val="342023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Well, like the tide, infectious disease is an enduring, predictable feature of the environment.</a:t>
            </a:r>
          </a:p>
          <a:p>
            <a:pPr rtl="0"/>
            <a:endParaRPr lang="en-US" sz="1200" b="0" i="0" u="none" strike="noStrike" kern="1200" dirty="0">
              <a:solidFill>
                <a:schemeClr val="tx1"/>
              </a:solidFill>
              <a:effectLst/>
              <a:latin typeface="+mn-lt"/>
              <a:ea typeface="+mn-ea"/>
              <a:cs typeface="+mn-cs"/>
            </a:endParaRPr>
          </a:p>
          <a:p>
            <a:pPr rtl="0"/>
            <a:r>
              <a:rPr lang="en-US" dirty="0">
                <a:hlinkClick r:id="rId3"/>
              </a:rPr>
              <a:t>https://www.ncbi.nlm.nih.gov/pmc/articles/PMC4912034/#MOESM1</a:t>
            </a:r>
            <a:endParaRPr lang="en-US" b="0" dirty="0">
              <a:effectLst/>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16</a:t>
            </a:fld>
            <a:endParaRPr lang="en-US"/>
          </a:p>
        </p:txBody>
      </p:sp>
    </p:spTree>
    <p:extLst>
      <p:ext uri="{BB962C8B-B14F-4D97-AF65-F5344CB8AC3E}">
        <p14:creationId xmlns:p14="http://schemas.microsoft.com/office/powerpoint/2010/main" val="4018777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And, like oysters exploit cues in their environment to predict the changing tide, humans exploit cues in their environment to detect infectious disease in others. Put differently, humans perceive infection indirectly through cues. </a:t>
            </a:r>
          </a:p>
        </p:txBody>
      </p:sp>
      <p:sp>
        <p:nvSpPr>
          <p:cNvPr id="4" name="Slide Number Placeholder 3"/>
          <p:cNvSpPr>
            <a:spLocks noGrp="1"/>
          </p:cNvSpPr>
          <p:nvPr>
            <p:ph type="sldNum" sz="quarter" idx="5"/>
          </p:nvPr>
        </p:nvSpPr>
        <p:spPr/>
        <p:txBody>
          <a:bodyPr/>
          <a:lstStyle/>
          <a:p>
            <a:fld id="{D2A085B1-75C2-E34A-B907-CF1963294383}" type="slidenum">
              <a:rPr lang="en-US" smtClean="0"/>
              <a:t>17</a:t>
            </a:fld>
            <a:endParaRPr lang="en-US"/>
          </a:p>
        </p:txBody>
      </p:sp>
    </p:spTree>
    <p:extLst>
      <p:ext uri="{BB962C8B-B14F-4D97-AF65-F5344CB8AC3E}">
        <p14:creationId xmlns:p14="http://schemas.microsoft.com/office/powerpoint/2010/main" val="3378322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because cues are only imperfect indicators of infection, people are prone to misperceive infection in objectively benign cues. So, like oysters misperceive the tide changing in Chicago, people misperceive infection in cues that resemble true symptoms of infection. </a:t>
            </a:r>
          </a:p>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18</a:t>
            </a:fld>
            <a:endParaRPr lang="en-US"/>
          </a:p>
        </p:txBody>
      </p:sp>
    </p:spTree>
    <p:extLst>
      <p:ext uri="{BB962C8B-B14F-4D97-AF65-F5344CB8AC3E}">
        <p14:creationId xmlns:p14="http://schemas.microsoft.com/office/powerpoint/2010/main" val="3440450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won’t talk about oysters anymore. But, as I talk about how people perceive and misperceive infection, I want you to keep our evolutionary environment in mind. Completely understanding how the mind works often requires that we consider the environmental pressures that the mind evolved under. Most of us are used to explaining psychology and behavior in terms of proximate explanations. That is, how do organisms work in terms of structure, mechanism, and development. But proximate explanations don’t explain everything. They complement evolutionary explanations, which explain why organisms work the way they do in terms of environmental selection pressures and ancestral organisms.</a:t>
            </a:r>
          </a:p>
        </p:txBody>
      </p:sp>
      <p:sp>
        <p:nvSpPr>
          <p:cNvPr id="4" name="Slide Number Placeholder 3"/>
          <p:cNvSpPr>
            <a:spLocks noGrp="1"/>
          </p:cNvSpPr>
          <p:nvPr>
            <p:ph type="sldNum" sz="quarter" idx="5"/>
          </p:nvPr>
        </p:nvSpPr>
        <p:spPr/>
        <p:txBody>
          <a:bodyPr/>
          <a:lstStyle/>
          <a:p>
            <a:fld id="{D2A085B1-75C2-E34A-B907-CF1963294383}" type="slidenum">
              <a:rPr lang="en-US" smtClean="0"/>
              <a:t>19</a:t>
            </a:fld>
            <a:endParaRPr lang="en-US"/>
          </a:p>
        </p:txBody>
      </p:sp>
    </p:spTree>
    <p:extLst>
      <p:ext uri="{BB962C8B-B14F-4D97-AF65-F5344CB8AC3E}">
        <p14:creationId xmlns:p14="http://schemas.microsoft.com/office/powerpoint/2010/main" val="794272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example—I lied about the oysters—why do oysters open and close their valves with the tide? A proximal, mechanistic explanation would be that they do this because of changes in the gravitational pull of the moon. A complimentary, evolutionary explanation would be that they do so because their oyster ancestors synced up their valve behavior with the tide so they were less likely to dry out during low tide, more likely to eat up yummy plankton during high tide, and more likely to successfully reproduce. Both these explanations help us better understand oyster behavior.</a:t>
            </a:r>
          </a:p>
        </p:txBody>
      </p:sp>
      <p:sp>
        <p:nvSpPr>
          <p:cNvPr id="4" name="Slide Number Placeholder 3"/>
          <p:cNvSpPr>
            <a:spLocks noGrp="1"/>
          </p:cNvSpPr>
          <p:nvPr>
            <p:ph type="sldNum" sz="quarter" idx="5"/>
          </p:nvPr>
        </p:nvSpPr>
        <p:spPr/>
        <p:txBody>
          <a:bodyPr/>
          <a:lstStyle/>
          <a:p>
            <a:fld id="{D2A085B1-75C2-E34A-B907-CF1963294383}" type="slidenum">
              <a:rPr lang="en-US" smtClean="0"/>
              <a:t>20</a:t>
            </a:fld>
            <a:endParaRPr lang="en-US"/>
          </a:p>
        </p:txBody>
      </p:sp>
    </p:spTree>
    <p:extLst>
      <p:ext uri="{BB962C8B-B14F-4D97-AF65-F5344CB8AC3E}">
        <p14:creationId xmlns:p14="http://schemas.microsoft.com/office/powerpoint/2010/main" val="1930194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also dedicating this thing to my good friend Mark. Mark and met and college and applied to psychology PhD programs at the same time. I can’t do justice here to all the ways you’ve supported me along the way buddy. But, to say the least, Mark helped me through years of applying and getting rejected from graduate school, and he was the first person I called when I was accepted at Michigan. Here’s us taking a break along the Appalachian trail in Pennsylvania. It’s been a journey buddy!</a:t>
            </a:r>
          </a:p>
        </p:txBody>
      </p:sp>
      <p:sp>
        <p:nvSpPr>
          <p:cNvPr id="4" name="Slide Number Placeholder 3"/>
          <p:cNvSpPr>
            <a:spLocks noGrp="1"/>
          </p:cNvSpPr>
          <p:nvPr>
            <p:ph type="sldNum" sz="quarter" idx="5"/>
          </p:nvPr>
        </p:nvSpPr>
        <p:spPr/>
        <p:txBody>
          <a:bodyPr/>
          <a:lstStyle/>
          <a:p>
            <a:fld id="{D2A085B1-75C2-E34A-B907-CF1963294383}" type="slidenum">
              <a:rPr lang="en-US" smtClean="0"/>
              <a:t>3</a:t>
            </a:fld>
            <a:endParaRPr lang="en-US"/>
          </a:p>
        </p:txBody>
      </p:sp>
    </p:spTree>
    <p:extLst>
      <p:ext uri="{BB962C8B-B14F-4D97-AF65-F5344CB8AC3E}">
        <p14:creationId xmlns:p14="http://schemas.microsoft.com/office/powerpoint/2010/main" val="3330557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that’ll you’re all oyster experts I can finally talk to you about human pathogen avoidance psychology.</a:t>
            </a:r>
          </a:p>
        </p:txBody>
      </p:sp>
      <p:sp>
        <p:nvSpPr>
          <p:cNvPr id="4" name="Slide Number Placeholder 3"/>
          <p:cNvSpPr>
            <a:spLocks noGrp="1"/>
          </p:cNvSpPr>
          <p:nvPr>
            <p:ph type="sldNum" sz="quarter" idx="5"/>
          </p:nvPr>
        </p:nvSpPr>
        <p:spPr/>
        <p:txBody>
          <a:bodyPr/>
          <a:lstStyle/>
          <a:p>
            <a:fld id="{D2A085B1-75C2-E34A-B907-CF1963294383}" type="slidenum">
              <a:rPr lang="en-US" smtClean="0"/>
              <a:t>21</a:t>
            </a:fld>
            <a:endParaRPr lang="en-US"/>
          </a:p>
        </p:txBody>
      </p:sp>
    </p:spTree>
    <p:extLst>
      <p:ext uri="{BB962C8B-B14F-4D97-AF65-F5344CB8AC3E}">
        <p14:creationId xmlns:p14="http://schemas.microsoft.com/office/powerpoint/2010/main" val="2828861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To give a sense of how what to expect, the rest of my presentation has three parts, one part per chapter of my dissertation. In chapter one, I’ll introduce you to the behavioral immune system hypothesis and review some of its empirical support. This first chapter serves as a foundation for chapters two and three. In chapter two, I’ll review the hypothesis that the behavioral immune system evolved to process infectious disease cues which enables it to process perceptually similar but benign cues. And then I’ll summarize some studies I ran to test the hypothesis that some cues are more strongly associated with infection than other cues. Next, in chapter three, I’ll talk about why we might expect people to have a unique mental representation of infected others, and then I’ll summarize some studies I ran to estimate these kinds of mental representations. Finally, I’ll conclude with some takeaways.</a:t>
            </a:r>
            <a:endParaRPr lang="en-US" b="0" dirty="0">
              <a:effectLst/>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22</a:t>
            </a:fld>
            <a:endParaRPr lang="en-US"/>
          </a:p>
        </p:txBody>
      </p:sp>
    </p:spTree>
    <p:extLst>
      <p:ext uri="{BB962C8B-B14F-4D97-AF65-F5344CB8AC3E}">
        <p14:creationId xmlns:p14="http://schemas.microsoft.com/office/powerpoint/2010/main" val="69622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specter of disease caused by infectious pathogens has imposed an immense selection pressure on the evolution of life for billions of years. Human life is no exception. In fact, most human lives have ended at the hands of pathogenic infections, and new infections continue to cause many millions of deaths worldwide.</a:t>
            </a:r>
          </a:p>
          <a:p>
            <a:endParaRPr lang="en-US" dirty="0"/>
          </a:p>
          <a:p>
            <a:r>
              <a:rPr lang="en-US" dirty="0"/>
              <a:t>Estimates suggest infectious diseases have killed more people than all other causes combined </a:t>
            </a:r>
            <a:r>
              <a:rPr lang="en-US" dirty="0" err="1"/>
              <a:t>Inhorn</a:t>
            </a:r>
            <a:r>
              <a:rPr lang="en-US" dirty="0"/>
              <a:t> &amp; Brown, 1990</a:t>
            </a:r>
          </a:p>
          <a:p>
            <a:endParaRPr lang="en-US" dirty="0"/>
          </a:p>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23</a:t>
            </a:fld>
            <a:endParaRPr lang="en-US"/>
          </a:p>
        </p:txBody>
      </p:sp>
    </p:spTree>
    <p:extLst>
      <p:ext uri="{BB962C8B-B14F-4D97-AF65-F5344CB8AC3E}">
        <p14:creationId xmlns:p14="http://schemas.microsoft.com/office/powerpoint/2010/main" val="3434755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1980 and 2014, infectious diseases have killed over 4 million people in the U.S. While I write this talk, over 180,000 people in the U.S. have died from COVID-19.</a:t>
            </a:r>
          </a:p>
        </p:txBody>
      </p:sp>
      <p:sp>
        <p:nvSpPr>
          <p:cNvPr id="4" name="Slide Number Placeholder 3"/>
          <p:cNvSpPr>
            <a:spLocks noGrp="1"/>
          </p:cNvSpPr>
          <p:nvPr>
            <p:ph type="sldNum" sz="quarter" idx="5"/>
          </p:nvPr>
        </p:nvSpPr>
        <p:spPr/>
        <p:txBody>
          <a:bodyPr/>
          <a:lstStyle/>
          <a:p>
            <a:fld id="{D2A085B1-75C2-E34A-B907-CF1963294383}" type="slidenum">
              <a:rPr lang="en-US" smtClean="0"/>
              <a:t>24</a:t>
            </a:fld>
            <a:endParaRPr lang="en-US"/>
          </a:p>
        </p:txBody>
      </p:sp>
    </p:spTree>
    <p:extLst>
      <p:ext uri="{BB962C8B-B14F-4D97-AF65-F5344CB8AC3E}">
        <p14:creationId xmlns:p14="http://schemas.microsoft.com/office/powerpoint/2010/main" val="3731173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it is not surprising that humans have, over evolutionary time, developed sophisticated physical machinery—an immune system—for identifying invasive pathogens and eliminating them.</a:t>
            </a:r>
          </a:p>
        </p:txBody>
      </p:sp>
      <p:sp>
        <p:nvSpPr>
          <p:cNvPr id="4" name="Slide Number Placeholder 3"/>
          <p:cNvSpPr>
            <a:spLocks noGrp="1"/>
          </p:cNvSpPr>
          <p:nvPr>
            <p:ph type="sldNum" sz="quarter" idx="5"/>
          </p:nvPr>
        </p:nvSpPr>
        <p:spPr/>
        <p:txBody>
          <a:bodyPr/>
          <a:lstStyle/>
          <a:p>
            <a:fld id="{D2A085B1-75C2-E34A-B907-CF1963294383}" type="slidenum">
              <a:rPr lang="en-US" smtClean="0"/>
              <a:t>25</a:t>
            </a:fld>
            <a:endParaRPr lang="en-US"/>
          </a:p>
        </p:txBody>
      </p:sp>
    </p:spTree>
    <p:extLst>
      <p:ext uri="{BB962C8B-B14F-4D97-AF65-F5344CB8AC3E}">
        <p14:creationId xmlns:p14="http://schemas.microsoft.com/office/powerpoint/2010/main" val="3547823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 immune system costs valuable energy, so completely ignoring harmful pathogens until they enter the body wastes energy that could be used for other fitness-enhancing activities. </a:t>
            </a:r>
          </a:p>
        </p:txBody>
      </p:sp>
      <p:sp>
        <p:nvSpPr>
          <p:cNvPr id="4" name="Slide Number Placeholder 3"/>
          <p:cNvSpPr>
            <a:spLocks noGrp="1"/>
          </p:cNvSpPr>
          <p:nvPr>
            <p:ph type="sldNum" sz="quarter" idx="5"/>
          </p:nvPr>
        </p:nvSpPr>
        <p:spPr/>
        <p:txBody>
          <a:bodyPr/>
          <a:lstStyle/>
          <a:p>
            <a:fld id="{D2A085B1-75C2-E34A-B907-CF1963294383}" type="slidenum">
              <a:rPr lang="en-US" smtClean="0"/>
              <a:t>26</a:t>
            </a:fld>
            <a:endParaRPr lang="en-US"/>
          </a:p>
        </p:txBody>
      </p:sp>
    </p:spTree>
    <p:extLst>
      <p:ext uri="{BB962C8B-B14F-4D97-AF65-F5344CB8AC3E}">
        <p14:creationId xmlns:p14="http://schemas.microsoft.com/office/powerpoint/2010/main" val="103385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reduce these costs, humans have likely developed psychological and behavioral mechanisms—a behavioral immune system—for identifying and mitigating pathogen infection risks.</a:t>
            </a:r>
          </a:p>
        </p:txBody>
      </p:sp>
      <p:sp>
        <p:nvSpPr>
          <p:cNvPr id="4" name="Slide Number Placeholder 3"/>
          <p:cNvSpPr>
            <a:spLocks noGrp="1"/>
          </p:cNvSpPr>
          <p:nvPr>
            <p:ph type="sldNum" sz="quarter" idx="5"/>
          </p:nvPr>
        </p:nvSpPr>
        <p:spPr/>
        <p:txBody>
          <a:bodyPr/>
          <a:lstStyle/>
          <a:p>
            <a:fld id="{D2A085B1-75C2-E34A-B907-CF1963294383}" type="slidenum">
              <a:rPr lang="en-US" smtClean="0"/>
              <a:t>27</a:t>
            </a:fld>
            <a:endParaRPr lang="en-US"/>
          </a:p>
        </p:txBody>
      </p:sp>
    </p:spTree>
    <p:extLst>
      <p:ext uri="{BB962C8B-B14F-4D97-AF65-F5344CB8AC3E}">
        <p14:creationId xmlns:p14="http://schemas.microsoft.com/office/powerpoint/2010/main" val="41360156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behavioral immune system cannot detect infectious pathogens directly. For example, a particle of the Influenza A virus is approximately 80-120 nanometers in diameter, which is about 20 thousand times smaller than a standard pencil tip. So there’s no way we could detect pathogens just by looking at them.</a:t>
            </a:r>
          </a:p>
          <a:p>
            <a:endParaRPr lang="en-US" dirty="0"/>
          </a:p>
          <a:p>
            <a:r>
              <a:rPr lang="en-US" dirty="0"/>
              <a:t>https://</a:t>
            </a:r>
            <a:r>
              <a:rPr lang="en-US" dirty="0" err="1"/>
              <a:t>www.nature.com</a:t>
            </a:r>
            <a:r>
              <a:rPr lang="en-US" dirty="0"/>
              <a:t>/</a:t>
            </a:r>
            <a:r>
              <a:rPr lang="en-US" dirty="0" err="1"/>
              <a:t>scitable</a:t>
            </a:r>
            <a:r>
              <a:rPr lang="en-US" dirty="0"/>
              <a:t>/content/electron-micrograph-of-influenza-a-virus-particles-26862/</a:t>
            </a:r>
          </a:p>
        </p:txBody>
      </p:sp>
      <p:sp>
        <p:nvSpPr>
          <p:cNvPr id="4" name="Slide Number Placeholder 3"/>
          <p:cNvSpPr>
            <a:spLocks noGrp="1"/>
          </p:cNvSpPr>
          <p:nvPr>
            <p:ph type="sldNum" sz="quarter" idx="5"/>
          </p:nvPr>
        </p:nvSpPr>
        <p:spPr/>
        <p:txBody>
          <a:bodyPr/>
          <a:lstStyle/>
          <a:p>
            <a:fld id="{D2A085B1-75C2-E34A-B907-CF1963294383}" type="slidenum">
              <a:rPr lang="en-US" smtClean="0"/>
              <a:t>28</a:t>
            </a:fld>
            <a:endParaRPr lang="en-US"/>
          </a:p>
        </p:txBody>
      </p:sp>
    </p:spTree>
    <p:extLst>
      <p:ext uri="{BB962C8B-B14F-4D97-AF65-F5344CB8AC3E}">
        <p14:creationId xmlns:p14="http://schemas.microsoft.com/office/powerpoint/2010/main" val="8068935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instead of perceiving infectious pathogens directly, people rely on cues that correlate with infection. These cues are often noticeable in appearance because infection can cause rashes, lesions, discoloration, swelling, bleeding, and/or nasal discharge, among other physical changes.</a:t>
            </a:r>
          </a:p>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29</a:t>
            </a:fld>
            <a:endParaRPr lang="en-US"/>
          </a:p>
        </p:txBody>
      </p:sp>
    </p:spTree>
    <p:extLst>
      <p:ext uri="{BB962C8B-B14F-4D97-AF65-F5344CB8AC3E}">
        <p14:creationId xmlns:p14="http://schemas.microsoft.com/office/powerpoint/2010/main" val="1763046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many of the most deadly infectious diseases cause visible symptoms in the face. </a:t>
            </a:r>
          </a:p>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30</a:t>
            </a:fld>
            <a:endParaRPr lang="en-US"/>
          </a:p>
        </p:txBody>
      </p:sp>
    </p:spTree>
    <p:extLst>
      <p:ext uri="{BB962C8B-B14F-4D97-AF65-F5344CB8AC3E}">
        <p14:creationId xmlns:p14="http://schemas.microsoft.com/office/powerpoint/2010/main" val="627496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I’m dedicating my dissertation to Kelly, the love of my life. I can’t do justice to everything things she’s done for me here, but Kelly’s been by my side through my dissertation but also through my transition from Psychology to Data Science. She’s teaching General Psychology at CU Boulder upstairs right now, but if she were watching I’d tell her I love her and I thank you for pulling me away from Python and R consoles to get my dissertation done!</a:t>
            </a:r>
          </a:p>
        </p:txBody>
      </p:sp>
      <p:sp>
        <p:nvSpPr>
          <p:cNvPr id="4" name="Slide Number Placeholder 3"/>
          <p:cNvSpPr>
            <a:spLocks noGrp="1"/>
          </p:cNvSpPr>
          <p:nvPr>
            <p:ph type="sldNum" sz="quarter" idx="5"/>
          </p:nvPr>
        </p:nvSpPr>
        <p:spPr/>
        <p:txBody>
          <a:bodyPr/>
          <a:lstStyle/>
          <a:p>
            <a:fld id="{D2A085B1-75C2-E34A-B907-CF1963294383}" type="slidenum">
              <a:rPr lang="en-US" smtClean="0"/>
              <a:t>4</a:t>
            </a:fld>
            <a:endParaRPr lang="en-US"/>
          </a:p>
        </p:txBody>
      </p:sp>
    </p:spTree>
    <p:extLst>
      <p:ext uri="{BB962C8B-B14F-4D97-AF65-F5344CB8AC3E}">
        <p14:creationId xmlns:p14="http://schemas.microsoft.com/office/powerpoint/2010/main" val="1495614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Of course, there are many more facial features that look like infectious disease than are actually diagnostic of infectious disease.</a:t>
            </a:r>
          </a:p>
        </p:txBody>
      </p:sp>
      <p:sp>
        <p:nvSpPr>
          <p:cNvPr id="4" name="Slide Number Placeholder 3"/>
          <p:cNvSpPr>
            <a:spLocks noGrp="1"/>
          </p:cNvSpPr>
          <p:nvPr>
            <p:ph type="sldNum" sz="quarter" idx="5"/>
          </p:nvPr>
        </p:nvSpPr>
        <p:spPr/>
        <p:txBody>
          <a:bodyPr/>
          <a:lstStyle/>
          <a:p>
            <a:fld id="{D2A085B1-75C2-E34A-B907-CF1963294383}" type="slidenum">
              <a:rPr lang="en-US" smtClean="0"/>
              <a:t>31</a:t>
            </a:fld>
            <a:endParaRPr lang="en-US"/>
          </a:p>
        </p:txBody>
      </p:sp>
    </p:spTree>
    <p:extLst>
      <p:ext uri="{BB962C8B-B14F-4D97-AF65-F5344CB8AC3E}">
        <p14:creationId xmlns:p14="http://schemas.microsoft.com/office/powerpoint/2010/main" val="3837982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variability in diseases and in symptoms. Diseases change and evolve. There is variability in what looks like disease. Thus, facial features are imperfect diagnostic cue for infection. If you rely on only these kinds of cues, errors are inevitable.</a:t>
            </a:r>
          </a:p>
        </p:txBody>
      </p:sp>
      <p:sp>
        <p:nvSpPr>
          <p:cNvPr id="4" name="Slide Number Placeholder 3"/>
          <p:cNvSpPr>
            <a:spLocks noGrp="1"/>
          </p:cNvSpPr>
          <p:nvPr>
            <p:ph type="sldNum" sz="quarter" idx="5"/>
          </p:nvPr>
        </p:nvSpPr>
        <p:spPr/>
        <p:txBody>
          <a:bodyPr/>
          <a:lstStyle/>
          <a:p>
            <a:fld id="{D2A085B1-75C2-E34A-B907-CF1963294383}" type="slidenum">
              <a:rPr lang="en-US" smtClean="0"/>
              <a:t>32</a:t>
            </a:fld>
            <a:endParaRPr lang="en-US"/>
          </a:p>
        </p:txBody>
      </p:sp>
    </p:spTree>
    <p:extLst>
      <p:ext uri="{BB962C8B-B14F-4D97-AF65-F5344CB8AC3E}">
        <p14:creationId xmlns:p14="http://schemas.microsoft.com/office/powerpoint/2010/main" val="32215206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kinds of errors come with the same costs. Failure to identify a dangerous pathogen’s presence (e.g., mistaking swelling from deadly Diphtheria as benign) is far costlier to fitness than mistakenly inferring a parasitic threat that is not there (e.g., mistaking a birthmark as an infectious rash).</a:t>
            </a:r>
          </a:p>
        </p:txBody>
      </p:sp>
      <p:sp>
        <p:nvSpPr>
          <p:cNvPr id="4" name="Slide Number Placeholder 3"/>
          <p:cNvSpPr>
            <a:spLocks noGrp="1"/>
          </p:cNvSpPr>
          <p:nvPr>
            <p:ph type="sldNum" sz="quarter" idx="5"/>
          </p:nvPr>
        </p:nvSpPr>
        <p:spPr/>
        <p:txBody>
          <a:bodyPr/>
          <a:lstStyle/>
          <a:p>
            <a:fld id="{D2A085B1-75C2-E34A-B907-CF1963294383}" type="slidenum">
              <a:rPr lang="en-US" smtClean="0"/>
              <a:t>33</a:t>
            </a:fld>
            <a:endParaRPr lang="en-US"/>
          </a:p>
        </p:txBody>
      </p:sp>
    </p:spTree>
    <p:extLst>
      <p:ext uri="{BB962C8B-B14F-4D97-AF65-F5344CB8AC3E}">
        <p14:creationId xmlns:p14="http://schemas.microsoft.com/office/powerpoint/2010/main" val="36375470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One solution to this problem is to allow for bias in favor of the less costly error, like how smoke-detectors sound alarms even when there is no fire. When it comes to detecting pathogens, natural selection could favor a cognitive bias that reduces fitness costs by over-perceiving pathogen threats in anomalous cues.</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34</a:t>
            </a:fld>
            <a:endParaRPr lang="en-US"/>
          </a:p>
        </p:txBody>
      </p:sp>
    </p:spTree>
    <p:extLst>
      <p:ext uri="{BB962C8B-B14F-4D97-AF65-F5344CB8AC3E}">
        <p14:creationId xmlns:p14="http://schemas.microsoft.com/office/powerpoint/2010/main" val="9293828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who study pathogen avoidance psychology have used this adaptive over-perception to partly explain stigma directed toward people with anomalous yet benign facial features such as obesity, port-wine stain birthmarks, strabismus (i.e., crossed-eyes), old age, and physical disabilities.</a:t>
            </a:r>
          </a:p>
        </p:txBody>
      </p:sp>
      <p:sp>
        <p:nvSpPr>
          <p:cNvPr id="4" name="Slide Number Placeholder 3"/>
          <p:cNvSpPr>
            <a:spLocks noGrp="1"/>
          </p:cNvSpPr>
          <p:nvPr>
            <p:ph type="sldNum" sz="quarter" idx="5"/>
          </p:nvPr>
        </p:nvSpPr>
        <p:spPr/>
        <p:txBody>
          <a:bodyPr/>
          <a:lstStyle/>
          <a:p>
            <a:fld id="{D2A085B1-75C2-E34A-B907-CF1963294383}" type="slidenum">
              <a:rPr lang="en-US" smtClean="0"/>
              <a:t>35</a:t>
            </a:fld>
            <a:endParaRPr lang="en-US"/>
          </a:p>
        </p:txBody>
      </p:sp>
    </p:spTree>
    <p:extLst>
      <p:ext uri="{BB962C8B-B14F-4D97-AF65-F5344CB8AC3E}">
        <p14:creationId xmlns:p14="http://schemas.microsoft.com/office/powerpoint/2010/main" val="1827846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behavioral immune system’s tendency to perceive infection in non-infectious features, researchers in this area assume that the behavioral immune system is a functional module of the mind—it comprises cognitive mechanisms with specialized functions with restricted inputs (Barrett, 2012; Barrett &amp; Kurzban, 2006; Schaller, 2016; Sperber, 1994; Sperber &amp; Hirschfeld, 2004).</a:t>
            </a:r>
          </a:p>
        </p:txBody>
      </p:sp>
      <p:sp>
        <p:nvSpPr>
          <p:cNvPr id="4" name="Slide Number Placeholder 3"/>
          <p:cNvSpPr>
            <a:spLocks noGrp="1"/>
          </p:cNvSpPr>
          <p:nvPr>
            <p:ph type="sldNum" sz="quarter" idx="5"/>
          </p:nvPr>
        </p:nvSpPr>
        <p:spPr/>
        <p:txBody>
          <a:bodyPr/>
          <a:lstStyle/>
          <a:p>
            <a:fld id="{D2A085B1-75C2-E34A-B907-CF1963294383}" type="slidenum">
              <a:rPr lang="en-US" smtClean="0"/>
              <a:t>36</a:t>
            </a:fld>
            <a:endParaRPr lang="en-US"/>
          </a:p>
        </p:txBody>
      </p:sp>
    </p:spTree>
    <p:extLst>
      <p:ext uri="{BB962C8B-B14F-4D97-AF65-F5344CB8AC3E}">
        <p14:creationId xmlns:p14="http://schemas.microsoft.com/office/powerpoint/2010/main" val="97111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the context of pathogen threat, one or many mechanisms of the behavioral immune system function to detect pathogens.</a:t>
            </a:r>
          </a:p>
        </p:txBody>
      </p:sp>
      <p:sp>
        <p:nvSpPr>
          <p:cNvPr id="4" name="Slide Number Placeholder 3"/>
          <p:cNvSpPr>
            <a:spLocks noGrp="1"/>
          </p:cNvSpPr>
          <p:nvPr>
            <p:ph type="sldNum" sz="quarter" idx="5"/>
          </p:nvPr>
        </p:nvSpPr>
        <p:spPr/>
        <p:txBody>
          <a:bodyPr/>
          <a:lstStyle/>
          <a:p>
            <a:fld id="{D2A085B1-75C2-E34A-B907-CF1963294383}" type="slidenum">
              <a:rPr lang="en-US" smtClean="0"/>
              <a:t>37</a:t>
            </a:fld>
            <a:endParaRPr lang="en-US"/>
          </a:p>
        </p:txBody>
      </p:sp>
    </p:spTree>
    <p:extLst>
      <p:ext uri="{BB962C8B-B14F-4D97-AF65-F5344CB8AC3E}">
        <p14:creationId xmlns:p14="http://schemas.microsoft.com/office/powerpoint/2010/main" val="1930024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detect pathogens, behavioral immune system processes inputs reflecting true signs of infection: the proper domain. These are the cues the behavioral immune system evolved to process, such as infectious rashes and pox. And because these cues share perceptual properties with many others, the behavioral immune system is able to process a broader set of cues: the actual domain, which includes infectious rashes and pox but also acne and burn scars.</a:t>
            </a:r>
          </a:p>
        </p:txBody>
      </p:sp>
      <p:sp>
        <p:nvSpPr>
          <p:cNvPr id="4" name="Slide Number Placeholder 3"/>
          <p:cNvSpPr>
            <a:spLocks noGrp="1"/>
          </p:cNvSpPr>
          <p:nvPr>
            <p:ph type="sldNum" sz="quarter" idx="5"/>
          </p:nvPr>
        </p:nvSpPr>
        <p:spPr/>
        <p:txBody>
          <a:bodyPr/>
          <a:lstStyle/>
          <a:p>
            <a:fld id="{D2A085B1-75C2-E34A-B907-CF1963294383}" type="slidenum">
              <a:rPr lang="en-US" smtClean="0"/>
              <a:t>38</a:t>
            </a:fld>
            <a:endParaRPr lang="en-US"/>
          </a:p>
        </p:txBody>
      </p:sp>
    </p:spTree>
    <p:extLst>
      <p:ext uri="{BB962C8B-B14F-4D97-AF65-F5344CB8AC3E}">
        <p14:creationId xmlns:p14="http://schemas.microsoft.com/office/powerpoint/2010/main" val="1374351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theoretically, the behavioral immune system should react to true infection cues …</a:t>
            </a:r>
          </a:p>
        </p:txBody>
      </p:sp>
      <p:sp>
        <p:nvSpPr>
          <p:cNvPr id="4" name="Slide Number Placeholder 3"/>
          <p:cNvSpPr>
            <a:spLocks noGrp="1"/>
          </p:cNvSpPr>
          <p:nvPr>
            <p:ph type="sldNum" sz="quarter" idx="5"/>
          </p:nvPr>
        </p:nvSpPr>
        <p:spPr/>
        <p:txBody>
          <a:bodyPr/>
          <a:lstStyle/>
          <a:p>
            <a:fld id="{D2A085B1-75C2-E34A-B907-CF1963294383}" type="slidenum">
              <a:rPr lang="en-US" smtClean="0"/>
              <a:t>39</a:t>
            </a:fld>
            <a:endParaRPr lang="en-US"/>
          </a:p>
        </p:txBody>
      </p:sp>
    </p:spTree>
    <p:extLst>
      <p:ext uri="{BB962C8B-B14F-4D97-AF65-F5344CB8AC3E}">
        <p14:creationId xmlns:p14="http://schemas.microsoft.com/office/powerpoint/2010/main" val="26580034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And it should also react to false infection cues if such false infection cues share perceptual properties of true infection cues.</a:t>
            </a:r>
            <a:endParaRPr lang="en-US" b="0" dirty="0">
              <a:effectLst/>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40</a:t>
            </a:fld>
            <a:endParaRPr lang="en-US"/>
          </a:p>
        </p:txBody>
      </p:sp>
    </p:spTree>
    <p:extLst>
      <p:ext uri="{BB962C8B-B14F-4D97-AF65-F5344CB8AC3E}">
        <p14:creationId xmlns:p14="http://schemas.microsoft.com/office/powerpoint/2010/main" val="3109122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 have to thank my cohort for years of support and good memories, from late night stats discussions and too many whiskeys to berry picking and data science fellowships. Thanks for everything, guys!</a:t>
            </a:r>
          </a:p>
        </p:txBody>
      </p:sp>
      <p:sp>
        <p:nvSpPr>
          <p:cNvPr id="4" name="Slide Number Placeholder 3"/>
          <p:cNvSpPr>
            <a:spLocks noGrp="1"/>
          </p:cNvSpPr>
          <p:nvPr>
            <p:ph type="sldNum" sz="quarter" idx="5"/>
          </p:nvPr>
        </p:nvSpPr>
        <p:spPr/>
        <p:txBody>
          <a:bodyPr/>
          <a:lstStyle/>
          <a:p>
            <a:fld id="{D2A085B1-75C2-E34A-B907-CF1963294383}" type="slidenum">
              <a:rPr lang="en-US" smtClean="0"/>
              <a:t>5</a:t>
            </a:fld>
            <a:endParaRPr lang="en-US"/>
          </a:p>
        </p:txBody>
      </p:sp>
    </p:spTree>
    <p:extLst>
      <p:ext uri="{BB962C8B-B14F-4D97-AF65-F5344CB8AC3E}">
        <p14:creationId xmlns:p14="http://schemas.microsoft.com/office/powerpoint/2010/main" val="2910380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Researchers have tested this over-perception hypothesis using a variety of methods. For example, in one study, Ackerman et al. randomly assigned participants to watch either a slideshow of pathogenic objects and people like dirty sponges and sneezing or a slideshow that depicted pathogen-irrelevant objects like public buildings. After the slideshow, they completed a visual attention task (the dot-probe) which measured how long it took participants to pull their visual attention away from disfigured vs. typical faces.</a:t>
            </a:r>
            <a:endParaRPr lang="en-US" b="0" dirty="0">
              <a:effectLst/>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41</a:t>
            </a:fld>
            <a:endParaRPr lang="en-US"/>
          </a:p>
        </p:txBody>
      </p:sp>
    </p:spTree>
    <p:extLst>
      <p:ext uri="{BB962C8B-B14F-4D97-AF65-F5344CB8AC3E}">
        <p14:creationId xmlns:p14="http://schemas.microsoft.com/office/powerpoint/2010/main" val="2911688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found that People who watched the pathogen threat slideshow took longer to pull away visual attention from disfigured faces. This suggests people were attending more to anomalous yet benign facial features when pathogen infection was salient as if those features indicated infection risk.</a:t>
            </a:r>
          </a:p>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42</a:t>
            </a:fld>
            <a:endParaRPr lang="en-US"/>
          </a:p>
        </p:txBody>
      </p:sp>
    </p:spTree>
    <p:extLst>
      <p:ext uri="{BB962C8B-B14F-4D97-AF65-F5344CB8AC3E}">
        <p14:creationId xmlns:p14="http://schemas.microsoft.com/office/powerpoint/2010/main" val="636531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another study, Ryan et al. videotaped confederates touching a variety of props. Some confederates appeared healthy, others were made to look like they had the flu, and others had a port-wine stain birthmark. Participants then watched these videos and were asked to imitate the confederates. The researchers coded videos of the participants  disgust expressions, disgust behavior, and touching behavior.</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43</a:t>
            </a:fld>
            <a:endParaRPr lang="en-US"/>
          </a:p>
        </p:txBody>
      </p:sp>
    </p:spTree>
    <p:extLst>
      <p:ext uri="{BB962C8B-B14F-4D97-AF65-F5344CB8AC3E}">
        <p14:creationId xmlns:p14="http://schemas.microsoft.com/office/powerpoint/2010/main" val="1198004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were more disgusted by and were less willing to touch objects that had been touched by people with visible cues of influenza compared to the same objects that had been touched by visibly healthy targets (Ryan et al., 2012). People also expressed more disgust by and less willingness to touch those objects when the target people bore non-infectious facial blotches, suggesting participants perceived features that merely resembled infection cues as if they were true indicators; that perception made them avoid touching objects that had been “contaminated” through physical contact.</a:t>
            </a:r>
          </a:p>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44</a:t>
            </a:fld>
            <a:endParaRPr lang="en-US"/>
          </a:p>
        </p:txBody>
      </p:sp>
    </p:spTree>
    <p:extLst>
      <p:ext uri="{BB962C8B-B14F-4D97-AF65-F5344CB8AC3E}">
        <p14:creationId xmlns:p14="http://schemas.microsoft.com/office/powerpoint/2010/main" val="934824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one last example, Park, Schaller, and Crandall randomly assigned participants to watch one of three slideshows: pathogen threat, accident threat, or work ethic. And then participants completed an Implicit Association Test in which they quickly categorized words as related to disease or health and faces as fat or thin.</a:t>
            </a:r>
          </a:p>
        </p:txBody>
      </p:sp>
      <p:sp>
        <p:nvSpPr>
          <p:cNvPr id="4" name="Slide Number Placeholder 3"/>
          <p:cNvSpPr>
            <a:spLocks noGrp="1"/>
          </p:cNvSpPr>
          <p:nvPr>
            <p:ph type="sldNum" sz="quarter" idx="5"/>
          </p:nvPr>
        </p:nvSpPr>
        <p:spPr/>
        <p:txBody>
          <a:bodyPr/>
          <a:lstStyle/>
          <a:p>
            <a:fld id="{D2A085B1-75C2-E34A-B907-CF1963294383}" type="slidenum">
              <a:rPr lang="en-US" smtClean="0"/>
              <a:t>45</a:t>
            </a:fld>
            <a:endParaRPr lang="en-US"/>
          </a:p>
        </p:txBody>
      </p:sp>
    </p:spTree>
    <p:extLst>
      <p:ext uri="{BB962C8B-B14F-4D97-AF65-F5344CB8AC3E}">
        <p14:creationId xmlns:p14="http://schemas.microsoft.com/office/powerpoint/2010/main" val="38217837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found people for whom pathogen threat was salient recorded stronger automatic negative associations with obese targets than people in a control condition (Park et al., 2007)</a:t>
            </a:r>
          </a:p>
        </p:txBody>
      </p:sp>
      <p:sp>
        <p:nvSpPr>
          <p:cNvPr id="4" name="Slide Number Placeholder 3"/>
          <p:cNvSpPr>
            <a:spLocks noGrp="1"/>
          </p:cNvSpPr>
          <p:nvPr>
            <p:ph type="sldNum" sz="quarter" idx="5"/>
          </p:nvPr>
        </p:nvSpPr>
        <p:spPr/>
        <p:txBody>
          <a:bodyPr/>
          <a:lstStyle/>
          <a:p>
            <a:fld id="{D2A085B1-75C2-E34A-B907-CF1963294383}" type="slidenum">
              <a:rPr lang="en-US" smtClean="0"/>
              <a:t>46</a:t>
            </a:fld>
            <a:endParaRPr lang="en-US"/>
          </a:p>
        </p:txBody>
      </p:sp>
    </p:spTree>
    <p:extLst>
      <p:ext uri="{BB962C8B-B14F-4D97-AF65-F5344CB8AC3E}">
        <p14:creationId xmlns:p14="http://schemas.microsoft.com/office/powerpoint/2010/main" val="493991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Altogether, these results support the hypothesis that people misperceive infection risk in benign features that share perceptual properties with true infection indicators (e.g., rashes, swelling).</a:t>
            </a:r>
          </a:p>
        </p:txBody>
      </p:sp>
      <p:sp>
        <p:nvSpPr>
          <p:cNvPr id="4" name="Slide Number Placeholder 3"/>
          <p:cNvSpPr>
            <a:spLocks noGrp="1"/>
          </p:cNvSpPr>
          <p:nvPr>
            <p:ph type="sldNum" sz="quarter" idx="5"/>
          </p:nvPr>
        </p:nvSpPr>
        <p:spPr/>
        <p:txBody>
          <a:bodyPr/>
          <a:lstStyle/>
          <a:p>
            <a:fld id="{D2A085B1-75C2-E34A-B907-CF1963294383}" type="slidenum">
              <a:rPr lang="en-US" smtClean="0"/>
              <a:t>47</a:t>
            </a:fld>
            <a:endParaRPr lang="en-US"/>
          </a:p>
        </p:txBody>
      </p:sp>
    </p:spTree>
    <p:extLst>
      <p:ext uri="{BB962C8B-B14F-4D97-AF65-F5344CB8AC3E}">
        <p14:creationId xmlns:p14="http://schemas.microsoft.com/office/powerpoint/2010/main" val="27276186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Researchers have extended this over-perception hypothesis to include cues that less plausibly resemble true infection indicators but nonetheless could be associated with harmful pathogens. The most prominent example is foreign appearance perceived in ethnic outgroups.</a:t>
            </a:r>
          </a:p>
        </p:txBody>
      </p:sp>
      <p:sp>
        <p:nvSpPr>
          <p:cNvPr id="4" name="Slide Number Placeholder 3"/>
          <p:cNvSpPr>
            <a:spLocks noGrp="1"/>
          </p:cNvSpPr>
          <p:nvPr>
            <p:ph type="sldNum" sz="quarter" idx="5"/>
          </p:nvPr>
        </p:nvSpPr>
        <p:spPr/>
        <p:txBody>
          <a:bodyPr/>
          <a:lstStyle/>
          <a:p>
            <a:fld id="{D2A085B1-75C2-E34A-B907-CF1963294383}" type="slidenum">
              <a:rPr lang="en-US" smtClean="0"/>
              <a:t>48</a:t>
            </a:fld>
            <a:endParaRPr lang="en-US"/>
          </a:p>
        </p:txBody>
      </p:sp>
    </p:spTree>
    <p:extLst>
      <p:ext uri="{BB962C8B-B14F-4D97-AF65-F5344CB8AC3E}">
        <p14:creationId xmlns:p14="http://schemas.microsoft.com/office/powerpoint/2010/main" val="3482474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Evidence suggests people more concerned about pathogens report stronger negative attitudes toward ethnic outgroups</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49</a:t>
            </a:fld>
            <a:endParaRPr lang="en-US"/>
          </a:p>
        </p:txBody>
      </p:sp>
    </p:spTree>
    <p:extLst>
      <p:ext uri="{BB962C8B-B14F-4D97-AF65-F5344CB8AC3E}">
        <p14:creationId xmlns:p14="http://schemas.microsoft.com/office/powerpoint/2010/main" val="12166038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standard explanation is that individuals from ethnic outgroups may harbor pathogens that individuals from the ingroup have not developed immunity against, so cues such as skin color and other physical features associated with such ethnic outgroups may elicit psychology and behaviors that at least indirectly limit exposure to individuals from these groups (e.g., negative attitudes, prejudice, hostility, avoidance).</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50</a:t>
            </a:fld>
            <a:endParaRPr lang="en-US"/>
          </a:p>
        </p:txBody>
      </p:sp>
    </p:spTree>
    <p:extLst>
      <p:ext uri="{BB962C8B-B14F-4D97-AF65-F5344CB8AC3E}">
        <p14:creationId xmlns:p14="http://schemas.microsoft.com/office/powerpoint/2010/main" val="1872505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 I’m thanking my committee who didn’t just read my 100-plus-page dissertation and agree to criticize me publicly but also for supporting me, inspiring me, and making sure I get something done. Just to be clear, just because this group of people are </a:t>
            </a:r>
            <a:r>
              <a:rPr lang="en-US" dirty="0" err="1"/>
              <a:t>rockstars</a:t>
            </a:r>
            <a:r>
              <a:rPr lang="en-US" dirty="0"/>
              <a:t> has really nothing to do with how good any of my work is. I’m really just showing them off to brag a little. I’ll get a chance later to thank each of them later, but I want to take a second to acknowledge and thank Josh. For five years, Josh has been supportive, kind, and generous with his time and resources. Josh kept me humming along while presumably he juggled about a thousand different things.  I have so many </a:t>
            </a:r>
            <a:r>
              <a:rPr lang="en-US" dirty="0" err="1"/>
              <a:t>opportuntieis</a:t>
            </a:r>
            <a:r>
              <a:rPr lang="en-US" dirty="0"/>
              <a:t> in front of me know because you took a chance on me and because you got me through this. Thank you.</a:t>
            </a:r>
          </a:p>
        </p:txBody>
      </p:sp>
      <p:sp>
        <p:nvSpPr>
          <p:cNvPr id="4" name="Slide Number Placeholder 3"/>
          <p:cNvSpPr>
            <a:spLocks noGrp="1"/>
          </p:cNvSpPr>
          <p:nvPr>
            <p:ph type="sldNum" sz="quarter" idx="5"/>
          </p:nvPr>
        </p:nvSpPr>
        <p:spPr/>
        <p:txBody>
          <a:bodyPr/>
          <a:lstStyle/>
          <a:p>
            <a:fld id="{D2A085B1-75C2-E34A-B907-CF1963294383}" type="slidenum">
              <a:rPr lang="en-US" smtClean="0"/>
              <a:t>6</a:t>
            </a:fld>
            <a:endParaRPr lang="en-US"/>
          </a:p>
        </p:txBody>
      </p:sp>
    </p:spTree>
    <p:extLst>
      <p:ext uri="{BB962C8B-B14F-4D97-AF65-F5344CB8AC3E}">
        <p14:creationId xmlns:p14="http://schemas.microsoft.com/office/powerpoint/2010/main" val="40684732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Alternatively, the behavioral immune system may include design features for learning and transmitting information about avoiding pathogens, which could include stereotypes and experiences linking ethnic outgroups with infection (Fessler et al., 2015).</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51</a:t>
            </a:fld>
            <a:endParaRPr lang="en-US"/>
          </a:p>
        </p:txBody>
      </p:sp>
    </p:spTree>
    <p:extLst>
      <p:ext uri="{BB962C8B-B14F-4D97-AF65-F5344CB8AC3E}">
        <p14:creationId xmlns:p14="http://schemas.microsoft.com/office/powerpoint/2010/main" val="3717900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van Leeuwen and Petersen designed a study to test the adaptation for outgroups hypothesis. They randomly assigned Indian or White American participants to look at pictures of Indian or White American people with or without </a:t>
            </a:r>
            <a:r>
              <a:rPr lang="en-US" sz="1200" dirty="0">
                <a:solidFill>
                  <a:schemeClr val="accent4"/>
                </a:solidFill>
              </a:rPr>
              <a:t>infectious rashes on their face</a:t>
            </a:r>
            <a:r>
              <a:rPr lang="en-US" dirty="0"/>
              <a:t>. </a:t>
            </a:r>
            <a:r>
              <a:rPr lang="en-US" sz="1200" dirty="0"/>
              <a:t>Participants reported how </a:t>
            </a:r>
            <a:r>
              <a:rPr lang="en-US" sz="1200" dirty="0">
                <a:solidFill>
                  <a:schemeClr val="accent4"/>
                </a:solidFill>
              </a:rPr>
              <a:t>comfortable</a:t>
            </a:r>
            <a:r>
              <a:rPr lang="en-US" sz="1200" dirty="0"/>
              <a:t> they’d be sitting next to the pictured people.</a:t>
            </a:r>
          </a:p>
        </p:txBody>
      </p:sp>
      <p:sp>
        <p:nvSpPr>
          <p:cNvPr id="4" name="Slide Number Placeholder 3"/>
          <p:cNvSpPr>
            <a:spLocks noGrp="1"/>
          </p:cNvSpPr>
          <p:nvPr>
            <p:ph type="sldNum" sz="quarter" idx="5"/>
          </p:nvPr>
        </p:nvSpPr>
        <p:spPr/>
        <p:txBody>
          <a:bodyPr/>
          <a:lstStyle/>
          <a:p>
            <a:fld id="{D2A085B1-75C2-E34A-B907-CF1963294383}" type="slidenum">
              <a:rPr lang="en-US" smtClean="0"/>
              <a:t>52</a:t>
            </a:fld>
            <a:endParaRPr lang="en-US"/>
          </a:p>
        </p:txBody>
      </p:sp>
    </p:spTree>
    <p:extLst>
      <p:ext uri="{BB962C8B-B14F-4D97-AF65-F5344CB8AC3E}">
        <p14:creationId xmlns:p14="http://schemas.microsoft.com/office/powerpoint/2010/main" val="30801695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found evidence that people are uncomfortable sitting next to people with an pathogen cue on their face but they did not find support for the adaptation for outgroups hypothesis.</a:t>
            </a:r>
          </a:p>
        </p:txBody>
      </p:sp>
      <p:sp>
        <p:nvSpPr>
          <p:cNvPr id="4" name="Slide Number Placeholder 3"/>
          <p:cNvSpPr>
            <a:spLocks noGrp="1"/>
          </p:cNvSpPr>
          <p:nvPr>
            <p:ph type="sldNum" sz="quarter" idx="5"/>
          </p:nvPr>
        </p:nvSpPr>
        <p:spPr/>
        <p:txBody>
          <a:bodyPr/>
          <a:lstStyle/>
          <a:p>
            <a:fld id="{D2A085B1-75C2-E34A-B907-CF1963294383}" type="slidenum">
              <a:rPr lang="en-US" smtClean="0"/>
              <a:t>53</a:t>
            </a:fld>
            <a:endParaRPr lang="en-US"/>
          </a:p>
        </p:txBody>
      </p:sp>
    </p:spTree>
    <p:extLst>
      <p:ext uri="{BB962C8B-B14F-4D97-AF65-F5344CB8AC3E}">
        <p14:creationId xmlns:p14="http://schemas.microsoft.com/office/powerpoint/2010/main" val="11694486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I have some </a:t>
            </a:r>
            <a:r>
              <a:rPr lang="en-US" dirty="0" err="1"/>
              <a:t>takeways</a:t>
            </a:r>
            <a:r>
              <a:rPr lang="en-US" dirty="0"/>
              <a:t> for you. First, the behavioral immune system reacts to cues that correlate with infection. Such cues include objective infection cues as well cues that look like them. Some results suggests people overperceive infection in benign cues that superficially resemble infection cues.</a:t>
            </a:r>
          </a:p>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54</a:t>
            </a:fld>
            <a:endParaRPr lang="en-US"/>
          </a:p>
        </p:txBody>
      </p:sp>
    </p:spTree>
    <p:extLst>
      <p:ext uri="{BB962C8B-B14F-4D97-AF65-F5344CB8AC3E}">
        <p14:creationId xmlns:p14="http://schemas.microsoft.com/office/powerpoint/2010/main" val="40040997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two chapters are empirical chapters, which means I’ll present results from studies I ran. In this chapter, I expand on the over-perception hypothesis and investigate whether some cues are more strongly associated with infection than others.</a:t>
            </a:r>
          </a:p>
        </p:txBody>
      </p:sp>
      <p:sp>
        <p:nvSpPr>
          <p:cNvPr id="4" name="Slide Number Placeholder 3"/>
          <p:cNvSpPr>
            <a:spLocks noGrp="1"/>
          </p:cNvSpPr>
          <p:nvPr>
            <p:ph type="sldNum" sz="quarter" idx="5"/>
          </p:nvPr>
        </p:nvSpPr>
        <p:spPr/>
        <p:txBody>
          <a:bodyPr/>
          <a:lstStyle/>
          <a:p>
            <a:fld id="{D2A085B1-75C2-E34A-B907-CF1963294383}" type="slidenum">
              <a:rPr lang="en-US" smtClean="0"/>
              <a:t>55</a:t>
            </a:fld>
            <a:endParaRPr lang="en-US"/>
          </a:p>
        </p:txBody>
      </p:sp>
    </p:spTree>
    <p:extLst>
      <p:ext uri="{BB962C8B-B14F-4D97-AF65-F5344CB8AC3E}">
        <p14:creationId xmlns:p14="http://schemas.microsoft.com/office/powerpoint/2010/main" val="30801083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quick recap, the behavioral immune system is theorized to comprise functional mental modules designed to detect and mitigate infection risks. These modules evolved to process true infection cues. These are called proper domain cues. As a by-product of their design, these functional modules are also able to process cues that resemble true infection cues. The set of cues that diagnose infection and the cues that look like them constitute the actual domain of the behavioral immune system. Empirically, some evidence supports the hypothesis that people over-perceive infection in superficially anomalous yet objectively benign cues.</a:t>
            </a:r>
          </a:p>
        </p:txBody>
      </p:sp>
      <p:sp>
        <p:nvSpPr>
          <p:cNvPr id="4" name="Slide Number Placeholder 3"/>
          <p:cNvSpPr>
            <a:spLocks noGrp="1"/>
          </p:cNvSpPr>
          <p:nvPr>
            <p:ph type="sldNum" sz="quarter" idx="5"/>
          </p:nvPr>
        </p:nvSpPr>
        <p:spPr/>
        <p:txBody>
          <a:bodyPr/>
          <a:lstStyle/>
          <a:p>
            <a:fld id="{D2A085B1-75C2-E34A-B907-CF1963294383}" type="slidenum">
              <a:rPr lang="en-US" smtClean="0"/>
              <a:t>56</a:t>
            </a:fld>
            <a:endParaRPr lang="en-US"/>
          </a:p>
        </p:txBody>
      </p:sp>
    </p:spTree>
    <p:extLst>
      <p:ext uri="{BB962C8B-B14F-4D97-AF65-F5344CB8AC3E}">
        <p14:creationId xmlns:p14="http://schemas.microsoft.com/office/powerpoint/2010/main" val="4053403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Though these findings provide evidence for an effect of anomalous cues on behavioral immune responses, it is at least unclear from current theory whether the behavioral immune system should treat these cues and other benign, anomalous cues as equally indicative of infection risk. One might expect this system to discriminate between anomalous, benign facial features (e.g., more looking, disgust, avoidance) if some benign features closely resemble highly diagnostic symptoms more than others.</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57</a:t>
            </a:fld>
            <a:endParaRPr lang="en-US"/>
          </a:p>
        </p:txBody>
      </p:sp>
    </p:spTree>
    <p:extLst>
      <p:ext uri="{BB962C8B-B14F-4D97-AF65-F5344CB8AC3E}">
        <p14:creationId xmlns:p14="http://schemas.microsoft.com/office/powerpoint/2010/main" val="18728932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one hand, if some features are highly diagnostic—they strongly distinguish between infected and non-infected individuals—then those features warrant uninhibited behavioral immune responses. For example, facial rashes are associated with a large variety of fitness reducing infections (e.g., </a:t>
            </a:r>
            <a:r>
              <a:rPr lang="en-US" dirty="0" err="1"/>
              <a:t>Drage</a:t>
            </a:r>
            <a:r>
              <a:rPr lang="en-US" dirty="0"/>
              <a:t>, 1999). </a:t>
            </a:r>
          </a:p>
        </p:txBody>
      </p:sp>
      <p:sp>
        <p:nvSpPr>
          <p:cNvPr id="4" name="Slide Number Placeholder 3"/>
          <p:cNvSpPr>
            <a:spLocks noGrp="1"/>
          </p:cNvSpPr>
          <p:nvPr>
            <p:ph type="sldNum" sz="quarter" idx="5"/>
          </p:nvPr>
        </p:nvSpPr>
        <p:spPr/>
        <p:txBody>
          <a:bodyPr/>
          <a:lstStyle/>
          <a:p>
            <a:fld id="{D2A085B1-75C2-E34A-B907-CF1963294383}" type="slidenum">
              <a:rPr lang="en-US" smtClean="0"/>
              <a:t>58</a:t>
            </a:fld>
            <a:endParaRPr lang="en-US"/>
          </a:p>
        </p:txBody>
      </p:sp>
    </p:spTree>
    <p:extLst>
      <p:ext uri="{BB962C8B-B14F-4D97-AF65-F5344CB8AC3E}">
        <p14:creationId xmlns:p14="http://schemas.microsoft.com/office/powerpoint/2010/main" val="27057966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if some features are poorly diagnostic, the behavioral immune system could mute its responses to them so people can explore fitness enhancing social interactions with people presenting with such features. For example, obesity has been linked to some infections and might weaken the efficacy of vaccines (Coetzee et al., 2009; </a:t>
            </a:r>
            <a:r>
              <a:rPr lang="en-US" dirty="0" err="1"/>
              <a:t>Falagas</a:t>
            </a:r>
            <a:r>
              <a:rPr lang="en-US" dirty="0"/>
              <a:t> &amp; </a:t>
            </a:r>
            <a:r>
              <a:rPr lang="en-US" dirty="0" err="1"/>
              <a:t>Kompoti</a:t>
            </a:r>
            <a:r>
              <a:rPr lang="en-US" dirty="0"/>
              <a:t>, 2006; Mancuso, 2013; Whigham et al., 2006), …</a:t>
            </a:r>
          </a:p>
        </p:txBody>
      </p:sp>
      <p:sp>
        <p:nvSpPr>
          <p:cNvPr id="4" name="Slide Number Placeholder 3"/>
          <p:cNvSpPr>
            <a:spLocks noGrp="1"/>
          </p:cNvSpPr>
          <p:nvPr>
            <p:ph type="sldNum" sz="quarter" idx="5"/>
          </p:nvPr>
        </p:nvSpPr>
        <p:spPr/>
        <p:txBody>
          <a:bodyPr/>
          <a:lstStyle/>
          <a:p>
            <a:fld id="{D2A085B1-75C2-E34A-B907-CF1963294383}" type="slidenum">
              <a:rPr lang="en-US" smtClean="0"/>
              <a:t>59</a:t>
            </a:fld>
            <a:endParaRPr lang="en-US"/>
          </a:p>
        </p:txBody>
      </p:sp>
    </p:spTree>
    <p:extLst>
      <p:ext uri="{BB962C8B-B14F-4D97-AF65-F5344CB8AC3E}">
        <p14:creationId xmlns:p14="http://schemas.microsoft.com/office/powerpoint/2010/main" val="1468831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many more people meet criteria for obesity but harbor no infection. Moreover, obesity is a relatively modern physical anomaly that may not be under strong selection pressure (</a:t>
            </a:r>
            <a:r>
              <a:rPr lang="en-US" dirty="0" err="1"/>
              <a:t>Pontzer</a:t>
            </a:r>
            <a:r>
              <a:rPr lang="en-US" dirty="0"/>
              <a:t> et al., 2012), making it susceptible to over perception from the behavioral immune system. </a:t>
            </a:r>
          </a:p>
        </p:txBody>
      </p:sp>
      <p:sp>
        <p:nvSpPr>
          <p:cNvPr id="4" name="Slide Number Placeholder 3"/>
          <p:cNvSpPr>
            <a:spLocks noGrp="1"/>
          </p:cNvSpPr>
          <p:nvPr>
            <p:ph type="sldNum" sz="quarter" idx="5"/>
          </p:nvPr>
        </p:nvSpPr>
        <p:spPr/>
        <p:txBody>
          <a:bodyPr/>
          <a:lstStyle/>
          <a:p>
            <a:fld id="{D2A085B1-75C2-E34A-B907-CF1963294383}" type="slidenum">
              <a:rPr lang="en-US" smtClean="0"/>
              <a:t>60</a:t>
            </a:fld>
            <a:endParaRPr lang="en-US"/>
          </a:p>
        </p:txBody>
      </p:sp>
    </p:spTree>
    <p:extLst>
      <p:ext uri="{BB962C8B-B14F-4D97-AF65-F5344CB8AC3E}">
        <p14:creationId xmlns:p14="http://schemas.microsoft.com/office/powerpoint/2010/main" val="2876753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you have to forget everything I just said and make me defend this thing. To start, unless you’re on my committee, please limit your questions to clarifying questions.</a:t>
            </a:r>
          </a:p>
        </p:txBody>
      </p:sp>
      <p:sp>
        <p:nvSpPr>
          <p:cNvPr id="4" name="Slide Number Placeholder 3"/>
          <p:cNvSpPr>
            <a:spLocks noGrp="1"/>
          </p:cNvSpPr>
          <p:nvPr>
            <p:ph type="sldNum" sz="quarter" idx="5"/>
          </p:nvPr>
        </p:nvSpPr>
        <p:spPr/>
        <p:txBody>
          <a:bodyPr/>
          <a:lstStyle/>
          <a:p>
            <a:fld id="{D2A085B1-75C2-E34A-B907-CF1963294383}" type="slidenum">
              <a:rPr lang="en-US" smtClean="0"/>
              <a:t>7</a:t>
            </a:fld>
            <a:endParaRPr lang="en-US"/>
          </a:p>
        </p:txBody>
      </p:sp>
    </p:spTree>
    <p:extLst>
      <p:ext uri="{BB962C8B-B14F-4D97-AF65-F5344CB8AC3E}">
        <p14:creationId xmlns:p14="http://schemas.microsoft.com/office/powerpoint/2010/main" val="4191485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it’s safe to assume rashes probably better diagnose infection than obesity.</a:t>
            </a:r>
          </a:p>
        </p:txBody>
      </p:sp>
      <p:sp>
        <p:nvSpPr>
          <p:cNvPr id="4" name="Slide Number Placeholder 3"/>
          <p:cNvSpPr>
            <a:spLocks noGrp="1"/>
          </p:cNvSpPr>
          <p:nvPr>
            <p:ph type="sldNum" sz="quarter" idx="5"/>
          </p:nvPr>
        </p:nvSpPr>
        <p:spPr/>
        <p:txBody>
          <a:bodyPr/>
          <a:lstStyle/>
          <a:p>
            <a:fld id="{D2A085B1-75C2-E34A-B907-CF1963294383}" type="slidenum">
              <a:rPr lang="en-US" smtClean="0"/>
              <a:t>61</a:t>
            </a:fld>
            <a:endParaRPr lang="en-US"/>
          </a:p>
        </p:txBody>
      </p:sp>
    </p:spTree>
    <p:extLst>
      <p:ext uri="{BB962C8B-B14F-4D97-AF65-F5344CB8AC3E}">
        <p14:creationId xmlns:p14="http://schemas.microsoft.com/office/powerpoint/2010/main" val="888097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behavioral immune system should be more sensitive to them because, well, infections are costly and stronger </a:t>
            </a:r>
            <a:r>
              <a:rPr lang="en-US" dirty="0" err="1"/>
              <a:t>diagnosticity</a:t>
            </a:r>
            <a:r>
              <a:rPr lang="en-US" dirty="0"/>
              <a:t> means less uncertainty.</a:t>
            </a:r>
          </a:p>
        </p:txBody>
      </p:sp>
      <p:sp>
        <p:nvSpPr>
          <p:cNvPr id="4" name="Slide Number Placeholder 3"/>
          <p:cNvSpPr>
            <a:spLocks noGrp="1"/>
          </p:cNvSpPr>
          <p:nvPr>
            <p:ph type="sldNum" sz="quarter" idx="5"/>
          </p:nvPr>
        </p:nvSpPr>
        <p:spPr/>
        <p:txBody>
          <a:bodyPr/>
          <a:lstStyle/>
          <a:p>
            <a:fld id="{D2A085B1-75C2-E34A-B907-CF1963294383}" type="slidenum">
              <a:rPr lang="en-US" smtClean="0"/>
              <a:t>62</a:t>
            </a:fld>
            <a:endParaRPr lang="en-US"/>
          </a:p>
        </p:txBody>
      </p:sp>
    </p:spTree>
    <p:extLst>
      <p:ext uri="{BB962C8B-B14F-4D97-AF65-F5344CB8AC3E}">
        <p14:creationId xmlns:p14="http://schemas.microsoft.com/office/powerpoint/2010/main" val="34413500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prediction is simple. The behavioral immune system reacts more strongly to cues that resemble proper domain cues. I’ll operationalize this as people will </a:t>
            </a:r>
            <a:r>
              <a:rPr lang="en-US" sz="1200" dirty="0"/>
              <a:t>more strongly associate infectious concepts with benign, rash-looking birthmarks than with obesity.</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63</a:t>
            </a:fld>
            <a:endParaRPr lang="en-US"/>
          </a:p>
        </p:txBody>
      </p:sp>
    </p:spTree>
    <p:extLst>
      <p:ext uri="{BB962C8B-B14F-4D97-AF65-F5344CB8AC3E}">
        <p14:creationId xmlns:p14="http://schemas.microsoft.com/office/powerpoint/2010/main" val="40281506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 clear, I’m operationalizing immune responses with strength of association.</a:t>
            </a:r>
          </a:p>
        </p:txBody>
      </p:sp>
      <p:sp>
        <p:nvSpPr>
          <p:cNvPr id="4" name="Slide Number Placeholder 3"/>
          <p:cNvSpPr>
            <a:spLocks noGrp="1"/>
          </p:cNvSpPr>
          <p:nvPr>
            <p:ph type="sldNum" sz="quarter" idx="10"/>
          </p:nvPr>
        </p:nvSpPr>
        <p:spPr/>
        <p:txBody>
          <a:bodyPr/>
          <a:lstStyle/>
          <a:p>
            <a:fld id="{DC8E6C80-2708-354C-8CB0-431F99040CAD}" type="slidenum">
              <a:rPr lang="en-US" smtClean="0"/>
              <a:t>64</a:t>
            </a:fld>
            <a:endParaRPr lang="en-US"/>
          </a:p>
        </p:txBody>
      </p:sp>
    </p:spTree>
    <p:extLst>
      <p:ext uri="{BB962C8B-B14F-4D97-AF65-F5344CB8AC3E}">
        <p14:creationId xmlns:p14="http://schemas.microsoft.com/office/powerpoint/2010/main" val="37395909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studies use the implicit association test, which is a classification task used to estimate the strength of automatic association between concepts. The trick is that response keys for target categories change which concepts they’re paired with, and the difference in reaction time associated with the change is supposed to index association strength (faster reaction time = stronger association). For example, in the Race IAT, during some trials African Americans are associated with good concepts and during other trials they’re associated with bad concepts.</a:t>
            </a:r>
          </a:p>
        </p:txBody>
      </p:sp>
      <p:sp>
        <p:nvSpPr>
          <p:cNvPr id="4" name="Slide Number Placeholder 3"/>
          <p:cNvSpPr>
            <a:spLocks noGrp="1"/>
          </p:cNvSpPr>
          <p:nvPr>
            <p:ph type="sldNum" sz="quarter" idx="10"/>
          </p:nvPr>
        </p:nvSpPr>
        <p:spPr/>
        <p:txBody>
          <a:bodyPr/>
          <a:lstStyle/>
          <a:p>
            <a:fld id="{5C892855-8DB7-3E4F-9669-A73580D3FA90}" type="slidenum">
              <a:rPr lang="en-US" smtClean="0"/>
              <a:t>65</a:t>
            </a:fld>
            <a:endParaRPr lang="en-US"/>
          </a:p>
        </p:txBody>
      </p:sp>
    </p:spTree>
    <p:extLst>
      <p:ext uri="{BB962C8B-B14F-4D97-AF65-F5344CB8AC3E}">
        <p14:creationId xmlns:p14="http://schemas.microsoft.com/office/powerpoint/2010/main" val="14191132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these studies we we focused on anomalous cues, not race. All studies use custom anomalous feature stimuli adapted from the Chicago face database.</a:t>
            </a:r>
          </a:p>
        </p:txBody>
      </p:sp>
      <p:sp>
        <p:nvSpPr>
          <p:cNvPr id="4" name="Slide Number Placeholder 3"/>
          <p:cNvSpPr>
            <a:spLocks noGrp="1"/>
          </p:cNvSpPr>
          <p:nvPr>
            <p:ph type="sldNum" sz="quarter" idx="10"/>
          </p:nvPr>
        </p:nvSpPr>
        <p:spPr/>
        <p:txBody>
          <a:bodyPr/>
          <a:lstStyle/>
          <a:p>
            <a:fld id="{5C892855-8DB7-3E4F-9669-A73580D3FA90}" type="slidenum">
              <a:rPr lang="en-US" smtClean="0"/>
              <a:t>66</a:t>
            </a:fld>
            <a:endParaRPr lang="en-US"/>
          </a:p>
        </p:txBody>
      </p:sp>
    </p:spTree>
    <p:extLst>
      <p:ext uri="{BB962C8B-B14F-4D97-AF65-F5344CB8AC3E}">
        <p14:creationId xmlns:p14="http://schemas.microsoft.com/office/powerpoint/2010/main" val="37702068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first study was designed to mimic past research; they test whether anomalous feature are more associated with infectious concepts compared to average faces</a:t>
            </a:r>
          </a:p>
          <a:p>
            <a:r>
              <a:rPr lang="en-US" sz="1200" dirty="0"/>
              <a:t>The second study directly test our hypotheses by including both anomalous feature in the same task</a:t>
            </a:r>
          </a:p>
          <a:p>
            <a:r>
              <a:rPr lang="en-US" sz="1200" dirty="0"/>
              <a:t>The last studies test alternative explanations about how participants interpret the stimuli and also general negativity</a:t>
            </a:r>
          </a:p>
        </p:txBody>
      </p:sp>
      <p:sp>
        <p:nvSpPr>
          <p:cNvPr id="4" name="Slide Number Placeholder 3"/>
          <p:cNvSpPr>
            <a:spLocks noGrp="1"/>
          </p:cNvSpPr>
          <p:nvPr>
            <p:ph type="sldNum" sz="quarter" idx="10"/>
          </p:nvPr>
        </p:nvSpPr>
        <p:spPr/>
        <p:txBody>
          <a:bodyPr/>
          <a:lstStyle/>
          <a:p>
            <a:fld id="{5C892855-8DB7-3E4F-9669-A73580D3FA90}" type="slidenum">
              <a:rPr lang="en-US" smtClean="0"/>
              <a:t>67</a:t>
            </a:fld>
            <a:endParaRPr lang="en-US"/>
          </a:p>
        </p:txBody>
      </p:sp>
    </p:spTree>
    <p:extLst>
      <p:ext uri="{BB962C8B-B14F-4D97-AF65-F5344CB8AC3E}">
        <p14:creationId xmlns:p14="http://schemas.microsoft.com/office/powerpoint/2010/main" val="8827751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recruited participants from the UM Psychology Subject Pool.</a:t>
            </a:r>
          </a:p>
        </p:txBody>
      </p:sp>
      <p:sp>
        <p:nvSpPr>
          <p:cNvPr id="4" name="Slide Number Placeholder 3"/>
          <p:cNvSpPr>
            <a:spLocks noGrp="1"/>
          </p:cNvSpPr>
          <p:nvPr>
            <p:ph type="sldNum" sz="quarter" idx="5"/>
          </p:nvPr>
        </p:nvSpPr>
        <p:spPr/>
        <p:txBody>
          <a:bodyPr/>
          <a:lstStyle/>
          <a:p>
            <a:fld id="{D2A085B1-75C2-E34A-B907-CF1963294383}" type="slidenum">
              <a:rPr lang="en-US" smtClean="0"/>
              <a:t>68</a:t>
            </a:fld>
            <a:endParaRPr lang="en-US"/>
          </a:p>
        </p:txBody>
      </p:sp>
    </p:spTree>
    <p:extLst>
      <p:ext uri="{BB962C8B-B14F-4D97-AF65-F5344CB8AC3E}">
        <p14:creationId xmlns:p14="http://schemas.microsoft.com/office/powerpoint/2010/main" val="18485128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goals for Study 1. Participants categorize faces with or without anomalous cues. They categorize Infectious or Harmless words. In my analysis, I compare Obese and Disfigured strengths of association with Infectious concepts.</a:t>
            </a:r>
          </a:p>
        </p:txBody>
      </p:sp>
      <p:sp>
        <p:nvSpPr>
          <p:cNvPr id="4" name="Slide Number Placeholder 3"/>
          <p:cNvSpPr>
            <a:spLocks noGrp="1"/>
          </p:cNvSpPr>
          <p:nvPr>
            <p:ph type="sldNum" sz="quarter" idx="5"/>
          </p:nvPr>
        </p:nvSpPr>
        <p:spPr/>
        <p:txBody>
          <a:bodyPr/>
          <a:lstStyle/>
          <a:p>
            <a:fld id="{C7764B87-8730-074E-9273-F8DE43B2800D}" type="slidenum">
              <a:rPr lang="en-US" smtClean="0"/>
              <a:pPr/>
              <a:t>69</a:t>
            </a:fld>
            <a:endParaRPr lang="en-US" dirty="0"/>
          </a:p>
        </p:txBody>
      </p:sp>
    </p:spTree>
    <p:extLst>
      <p:ext uri="{BB962C8B-B14F-4D97-AF65-F5344CB8AC3E}">
        <p14:creationId xmlns:p14="http://schemas.microsoft.com/office/powerpoint/2010/main" val="25275140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good representation of what participants saw. They had to categorize the words and pictures in the middle as quickly as they could.</a:t>
            </a:r>
          </a:p>
        </p:txBody>
      </p:sp>
      <p:sp>
        <p:nvSpPr>
          <p:cNvPr id="4" name="Slide Number Placeholder 3"/>
          <p:cNvSpPr>
            <a:spLocks noGrp="1"/>
          </p:cNvSpPr>
          <p:nvPr>
            <p:ph type="sldNum" sz="quarter" idx="5"/>
          </p:nvPr>
        </p:nvSpPr>
        <p:spPr/>
        <p:txBody>
          <a:bodyPr/>
          <a:lstStyle/>
          <a:p>
            <a:fld id="{D2A085B1-75C2-E34A-B907-CF1963294383}" type="slidenum">
              <a:rPr lang="en-US" smtClean="0"/>
              <a:t>70</a:t>
            </a:fld>
            <a:endParaRPr lang="en-US"/>
          </a:p>
        </p:txBody>
      </p:sp>
    </p:spTree>
    <p:extLst>
      <p:ext uri="{BB962C8B-B14F-4D97-AF65-F5344CB8AC3E}">
        <p14:creationId xmlns:p14="http://schemas.microsoft.com/office/powerpoint/2010/main" val="1366086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give you a sense of time. This should take 30-45 minutes. The first chapter is longer than the others.</a:t>
            </a:r>
          </a:p>
        </p:txBody>
      </p:sp>
      <p:sp>
        <p:nvSpPr>
          <p:cNvPr id="4" name="Slide Number Placeholder 3"/>
          <p:cNvSpPr>
            <a:spLocks noGrp="1"/>
          </p:cNvSpPr>
          <p:nvPr>
            <p:ph type="sldNum" sz="quarter" idx="5"/>
          </p:nvPr>
        </p:nvSpPr>
        <p:spPr/>
        <p:txBody>
          <a:bodyPr/>
          <a:lstStyle/>
          <a:p>
            <a:fld id="{D2A085B1-75C2-E34A-B907-CF1963294383}" type="slidenum">
              <a:rPr lang="en-US" smtClean="0"/>
              <a:t>8</a:t>
            </a:fld>
            <a:endParaRPr lang="en-US"/>
          </a:p>
        </p:txBody>
      </p:sp>
    </p:spTree>
    <p:extLst>
      <p:ext uri="{BB962C8B-B14F-4D97-AF65-F5344CB8AC3E}">
        <p14:creationId xmlns:p14="http://schemas.microsoft.com/office/powerpoint/2010/main" val="14594193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present results, I want to prepare you for the plots. Remember that faster reaction times indicate stronger associations.</a:t>
            </a:r>
          </a:p>
        </p:txBody>
      </p:sp>
      <p:sp>
        <p:nvSpPr>
          <p:cNvPr id="4" name="Slide Number Placeholder 3"/>
          <p:cNvSpPr>
            <a:spLocks noGrp="1"/>
          </p:cNvSpPr>
          <p:nvPr>
            <p:ph type="sldNum" sz="quarter" idx="5"/>
          </p:nvPr>
        </p:nvSpPr>
        <p:spPr/>
        <p:txBody>
          <a:bodyPr/>
          <a:lstStyle/>
          <a:p>
            <a:fld id="{D2A085B1-75C2-E34A-B907-CF1963294383}" type="slidenum">
              <a:rPr lang="en-US" smtClean="0"/>
              <a:t>71</a:t>
            </a:fld>
            <a:endParaRPr lang="en-US"/>
          </a:p>
        </p:txBody>
      </p:sp>
    </p:spTree>
    <p:extLst>
      <p:ext uri="{BB962C8B-B14F-4D97-AF65-F5344CB8AC3E}">
        <p14:creationId xmlns:p14="http://schemas.microsoft.com/office/powerpoint/2010/main" val="32444680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more strongly associated infection with anomalous cues, especially disfigurement.</a:t>
            </a:r>
          </a:p>
        </p:txBody>
      </p:sp>
      <p:sp>
        <p:nvSpPr>
          <p:cNvPr id="4" name="Slide Number Placeholder 3"/>
          <p:cNvSpPr>
            <a:spLocks noGrp="1"/>
          </p:cNvSpPr>
          <p:nvPr>
            <p:ph type="sldNum" sz="quarter" idx="5"/>
          </p:nvPr>
        </p:nvSpPr>
        <p:spPr/>
        <p:txBody>
          <a:bodyPr/>
          <a:lstStyle/>
          <a:p>
            <a:fld id="{D2A085B1-75C2-E34A-B907-CF1963294383}" type="slidenum">
              <a:rPr lang="en-US" smtClean="0"/>
              <a:t>72</a:t>
            </a:fld>
            <a:endParaRPr lang="en-US"/>
          </a:p>
        </p:txBody>
      </p:sp>
    </p:spTree>
    <p:extLst>
      <p:ext uri="{BB962C8B-B14F-4D97-AF65-F5344CB8AC3E}">
        <p14:creationId xmlns:p14="http://schemas.microsoft.com/office/powerpoint/2010/main" val="7940336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bars represent average reaction time predicted from a fancy regression model. Each panel represents reaction time to categorize one of the two randomly assigned anomalous cues, disfigurement on the right and obesity on the left. People more strongly associated infectious words with anomalous faces than with average faces. But the effect of the disfigurement cue was larger. These are raw effect sizes in milliseconds. To give you a sense of scale, an eyeblink is about 100 milliseconds.</a:t>
            </a:r>
          </a:p>
        </p:txBody>
      </p:sp>
      <p:sp>
        <p:nvSpPr>
          <p:cNvPr id="4" name="Slide Number Placeholder 3"/>
          <p:cNvSpPr>
            <a:spLocks noGrp="1"/>
          </p:cNvSpPr>
          <p:nvPr>
            <p:ph type="sldNum" sz="quarter" idx="5"/>
          </p:nvPr>
        </p:nvSpPr>
        <p:spPr/>
        <p:txBody>
          <a:bodyPr/>
          <a:lstStyle/>
          <a:p>
            <a:fld id="{D2A085B1-75C2-E34A-B907-CF1963294383}" type="slidenum">
              <a:rPr lang="en-US" smtClean="0"/>
              <a:t>73</a:t>
            </a:fld>
            <a:endParaRPr lang="en-US"/>
          </a:p>
        </p:txBody>
      </p:sp>
    </p:spTree>
    <p:extLst>
      <p:ext uri="{BB962C8B-B14F-4D97-AF65-F5344CB8AC3E}">
        <p14:creationId xmlns:p14="http://schemas.microsoft.com/office/powerpoint/2010/main" val="29247375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plots are the same expect now the plots represent the distributions of the raw sample data. You might be wondering why it's so hard to see the difference. I'm showing you this so you can see how noisy IAT data can be. But, like you saw in the bar plots, there is a small but strongly non-zero interaction.</a:t>
            </a:r>
          </a:p>
        </p:txBody>
      </p:sp>
      <p:sp>
        <p:nvSpPr>
          <p:cNvPr id="4" name="Slide Number Placeholder 3"/>
          <p:cNvSpPr>
            <a:spLocks noGrp="1"/>
          </p:cNvSpPr>
          <p:nvPr>
            <p:ph type="sldNum" sz="quarter" idx="5"/>
          </p:nvPr>
        </p:nvSpPr>
        <p:spPr/>
        <p:txBody>
          <a:bodyPr/>
          <a:lstStyle/>
          <a:p>
            <a:fld id="{D2A085B1-75C2-E34A-B907-CF1963294383}" type="slidenum">
              <a:rPr lang="en-US" smtClean="0"/>
              <a:t>74</a:t>
            </a:fld>
            <a:endParaRPr lang="en-US"/>
          </a:p>
        </p:txBody>
      </p:sp>
    </p:spTree>
    <p:extLst>
      <p:ext uri="{BB962C8B-B14F-4D97-AF65-F5344CB8AC3E}">
        <p14:creationId xmlns:p14="http://schemas.microsoft.com/office/powerpoint/2010/main" val="4795410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a:t>
            </a:r>
            <a:r>
              <a:rPr lang="en-US" dirty="0" err="1"/>
              <a:t>takeways</a:t>
            </a:r>
            <a:r>
              <a:rPr lang="en-US" dirty="0"/>
              <a:t>. Anomalous faces were automatically associated with Infectious concepts. Compared to Obese faces, Disfigured faces were more strongly associated with Infectious concepts</a:t>
            </a:r>
          </a:p>
        </p:txBody>
      </p:sp>
      <p:sp>
        <p:nvSpPr>
          <p:cNvPr id="4" name="Slide Number Placeholder 3"/>
          <p:cNvSpPr>
            <a:spLocks noGrp="1"/>
          </p:cNvSpPr>
          <p:nvPr>
            <p:ph type="sldNum" sz="quarter" idx="5"/>
          </p:nvPr>
        </p:nvSpPr>
        <p:spPr/>
        <p:txBody>
          <a:bodyPr/>
          <a:lstStyle/>
          <a:p>
            <a:fld id="{D2A085B1-75C2-E34A-B907-CF1963294383}" type="slidenum">
              <a:rPr lang="en-US" smtClean="0"/>
              <a:t>75</a:t>
            </a:fld>
            <a:endParaRPr lang="en-US"/>
          </a:p>
        </p:txBody>
      </p:sp>
    </p:spTree>
    <p:extLst>
      <p:ext uri="{BB962C8B-B14F-4D97-AF65-F5344CB8AC3E}">
        <p14:creationId xmlns:p14="http://schemas.microsoft.com/office/powerpoint/2010/main" val="35885719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chemeClr val="bg1"/>
                </a:solidFill>
              </a:rPr>
              <a:t>Have participants categorize both Obese and Disfigured faces in the same IAT. Participants directly experience key comparison</a:t>
            </a:r>
          </a:p>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76</a:t>
            </a:fld>
            <a:endParaRPr lang="en-US"/>
          </a:p>
        </p:txBody>
      </p:sp>
    </p:spTree>
    <p:extLst>
      <p:ext uri="{BB962C8B-B14F-4D97-AF65-F5344CB8AC3E}">
        <p14:creationId xmlns:p14="http://schemas.microsoft.com/office/powerpoint/2010/main" val="35682643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representation of what participants saw. Notice that participants categorized obese and disfigured faces in the same task.</a:t>
            </a:r>
          </a:p>
        </p:txBody>
      </p:sp>
      <p:sp>
        <p:nvSpPr>
          <p:cNvPr id="4" name="Slide Number Placeholder 3"/>
          <p:cNvSpPr>
            <a:spLocks noGrp="1"/>
          </p:cNvSpPr>
          <p:nvPr>
            <p:ph type="sldNum" sz="quarter" idx="5"/>
          </p:nvPr>
        </p:nvSpPr>
        <p:spPr/>
        <p:txBody>
          <a:bodyPr/>
          <a:lstStyle/>
          <a:p>
            <a:fld id="{D2A085B1-75C2-E34A-B907-CF1963294383}" type="slidenum">
              <a:rPr lang="en-US" smtClean="0"/>
              <a:t>77</a:t>
            </a:fld>
            <a:endParaRPr lang="en-US"/>
          </a:p>
        </p:txBody>
      </p:sp>
    </p:spTree>
    <p:extLst>
      <p:ext uri="{BB962C8B-B14F-4D97-AF65-F5344CB8AC3E}">
        <p14:creationId xmlns:p14="http://schemas.microsoft.com/office/powerpoint/2010/main" val="12547016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average difference was a little longer than an eye blink.</a:t>
            </a:r>
          </a:p>
        </p:txBody>
      </p:sp>
      <p:sp>
        <p:nvSpPr>
          <p:cNvPr id="4" name="Slide Number Placeholder 3"/>
          <p:cNvSpPr>
            <a:spLocks noGrp="1"/>
          </p:cNvSpPr>
          <p:nvPr>
            <p:ph type="sldNum" sz="quarter" idx="5"/>
          </p:nvPr>
        </p:nvSpPr>
        <p:spPr/>
        <p:txBody>
          <a:bodyPr/>
          <a:lstStyle/>
          <a:p>
            <a:fld id="{D2A085B1-75C2-E34A-B907-CF1963294383}" type="slidenum">
              <a:rPr lang="en-US" smtClean="0"/>
              <a:t>79</a:t>
            </a:fld>
            <a:endParaRPr lang="en-US"/>
          </a:p>
        </p:txBody>
      </p:sp>
    </p:spTree>
    <p:extLst>
      <p:ext uri="{BB962C8B-B14F-4D97-AF65-F5344CB8AC3E}">
        <p14:creationId xmlns:p14="http://schemas.microsoft.com/office/powerpoint/2010/main" val="12543201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designed study 3 to test alternative explanations that stem from two questions</a:t>
            </a:r>
          </a:p>
          <a:p>
            <a:r>
              <a:rPr lang="en-US" dirty="0"/>
              <a:t>Do participants believe Disfigured targets are truly benign (not caused by infections)?</a:t>
            </a:r>
          </a:p>
          <a:p>
            <a:r>
              <a:rPr lang="en-US" dirty="0"/>
              <a:t>Do participants associate Disfigured targets with all negative categories?</a:t>
            </a:r>
          </a:p>
          <a:p>
            <a:endParaRPr lang="en-US" dirty="0"/>
          </a:p>
          <a:p>
            <a:endParaRPr lang="en-US" dirty="0"/>
          </a:p>
        </p:txBody>
      </p:sp>
      <p:sp>
        <p:nvSpPr>
          <p:cNvPr id="4" name="Slide Number Placeholder 3"/>
          <p:cNvSpPr>
            <a:spLocks noGrp="1"/>
          </p:cNvSpPr>
          <p:nvPr>
            <p:ph type="sldNum" sz="quarter" idx="10"/>
          </p:nvPr>
        </p:nvSpPr>
        <p:spPr/>
        <p:txBody>
          <a:bodyPr/>
          <a:lstStyle/>
          <a:p>
            <a:fld id="{5C892855-8DB7-3E4F-9669-A73580D3FA90}" type="slidenum">
              <a:rPr lang="en-US" smtClean="0"/>
              <a:t>81</a:t>
            </a:fld>
            <a:endParaRPr lang="en-US"/>
          </a:p>
        </p:txBody>
      </p:sp>
    </p:spTree>
    <p:extLst>
      <p:ext uri="{BB962C8B-B14F-4D97-AF65-F5344CB8AC3E}">
        <p14:creationId xmlns:p14="http://schemas.microsoft.com/office/powerpoint/2010/main" val="18975971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t>
            </a:r>
            <a:r>
              <a:rPr lang="en-US" sz="1200" dirty="0"/>
              <a:t>Replace Disfigured category with Burn Scar category and tell participants scars are benign (not infectious)</a:t>
            </a:r>
          </a:p>
          <a:p>
            <a:r>
              <a:rPr lang="en-US" dirty="0"/>
              <a:t>And </a:t>
            </a:r>
            <a:r>
              <a:rPr lang="en-US" sz="1200" dirty="0"/>
              <a:t> we replaced Infectious category with Lazy category</a:t>
            </a:r>
            <a:endParaRPr lang="en-US" dirty="0"/>
          </a:p>
          <a:p>
            <a:r>
              <a:rPr lang="en-US" dirty="0"/>
              <a:t>lazy = poor cooperation partner</a:t>
            </a:r>
          </a:p>
          <a:p>
            <a:r>
              <a:rPr lang="en-US" dirty="0"/>
              <a:t>Poor cooperation partners with low self-control</a:t>
            </a:r>
          </a:p>
        </p:txBody>
      </p:sp>
      <p:sp>
        <p:nvSpPr>
          <p:cNvPr id="4" name="Slide Number Placeholder 3"/>
          <p:cNvSpPr>
            <a:spLocks noGrp="1"/>
          </p:cNvSpPr>
          <p:nvPr>
            <p:ph type="sldNum" sz="quarter" idx="10"/>
          </p:nvPr>
        </p:nvSpPr>
        <p:spPr/>
        <p:txBody>
          <a:bodyPr/>
          <a:lstStyle/>
          <a:p>
            <a:fld id="{5C892855-8DB7-3E4F-9669-A73580D3FA90}" type="slidenum">
              <a:rPr lang="en-US" smtClean="0"/>
              <a:t>82</a:t>
            </a:fld>
            <a:endParaRPr lang="en-US"/>
          </a:p>
        </p:txBody>
      </p:sp>
    </p:spTree>
    <p:extLst>
      <p:ext uri="{BB962C8B-B14F-4D97-AF65-F5344CB8AC3E}">
        <p14:creationId xmlns:p14="http://schemas.microsoft.com/office/powerpoint/2010/main" val="33753825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I’ll get started. As most of you know, for the past 5 years I’ve studied how people perceive infectious disease. So you shouldn’t be surprised if I start off with a story about oysters.</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9</a:t>
            </a:fld>
            <a:endParaRPr lang="en-US"/>
          </a:p>
        </p:txBody>
      </p:sp>
    </p:spTree>
    <p:extLst>
      <p:ext uri="{BB962C8B-B14F-4D97-AF65-F5344CB8AC3E}">
        <p14:creationId xmlns:p14="http://schemas.microsoft.com/office/powerpoint/2010/main" val="17766910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sense of what’s different, see that we replaced disfigured with burn scar in one version and we replaced infectious with lazy  in another version.</a:t>
            </a:r>
          </a:p>
        </p:txBody>
      </p:sp>
      <p:sp>
        <p:nvSpPr>
          <p:cNvPr id="4" name="Slide Number Placeholder 3"/>
          <p:cNvSpPr>
            <a:spLocks noGrp="1"/>
          </p:cNvSpPr>
          <p:nvPr>
            <p:ph type="sldNum" sz="quarter" idx="5"/>
          </p:nvPr>
        </p:nvSpPr>
        <p:spPr/>
        <p:txBody>
          <a:bodyPr/>
          <a:lstStyle/>
          <a:p>
            <a:fld id="{D2A085B1-75C2-E34A-B907-CF1963294383}" type="slidenum">
              <a:rPr lang="en-US" smtClean="0"/>
              <a:t>83</a:t>
            </a:fld>
            <a:endParaRPr lang="en-US"/>
          </a:p>
        </p:txBody>
      </p:sp>
    </p:spTree>
    <p:extLst>
      <p:ext uri="{BB962C8B-B14F-4D97-AF65-F5344CB8AC3E}">
        <p14:creationId xmlns:p14="http://schemas.microsoft.com/office/powerpoint/2010/main" val="30039838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that’s it for chapter 2. In chapter 3, I use a functional threat management framework to make the case for why we could expect people to have unique mental representations of infected others. And then I use a variety methods to estimate these representations.</a:t>
            </a:r>
          </a:p>
        </p:txBody>
      </p:sp>
      <p:sp>
        <p:nvSpPr>
          <p:cNvPr id="4" name="Slide Number Placeholder 3"/>
          <p:cNvSpPr>
            <a:spLocks noGrp="1"/>
          </p:cNvSpPr>
          <p:nvPr>
            <p:ph type="sldNum" sz="quarter" idx="5"/>
          </p:nvPr>
        </p:nvSpPr>
        <p:spPr/>
        <p:txBody>
          <a:bodyPr/>
          <a:lstStyle/>
          <a:p>
            <a:fld id="{D2A085B1-75C2-E34A-B907-CF1963294383}" type="slidenum">
              <a:rPr lang="en-US" smtClean="0"/>
              <a:t>92</a:t>
            </a:fld>
            <a:endParaRPr lang="en-US"/>
          </a:p>
        </p:txBody>
      </p:sp>
    </p:spTree>
    <p:extLst>
      <p:ext uri="{BB962C8B-B14F-4D97-AF65-F5344CB8AC3E}">
        <p14:creationId xmlns:p14="http://schemas.microsoft.com/office/powerpoint/2010/main" val="470248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What does an infected person look like? In your mind, you might picture someone pale and weak, someone with a runny nose and watery eyes, or someone with facial rashes and sores. Whichever features appeared in your mind’s eye, where did they come from? Many of you probably imagined features based on intuition, experience, and stereotypes. Or maybe you imagined some of the features I’ve been talking about for the last 20 minutes or so. </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93</a:t>
            </a:fld>
            <a:endParaRPr lang="en-US"/>
          </a:p>
        </p:txBody>
      </p:sp>
    </p:spTree>
    <p:extLst>
      <p:ext uri="{BB962C8B-B14F-4D97-AF65-F5344CB8AC3E}">
        <p14:creationId xmlns:p14="http://schemas.microsoft.com/office/powerpoint/2010/main" val="23647790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Put differently, mental representations depend partly on expectations. Researchers have representations. Normal people who end up in studies have expectations. What we expect affects what we imagine, what we study, and how we study it.</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94</a:t>
            </a:fld>
            <a:endParaRPr lang="en-US"/>
          </a:p>
        </p:txBody>
      </p:sp>
    </p:spTree>
    <p:extLst>
      <p:ext uri="{BB962C8B-B14F-4D97-AF65-F5344CB8AC3E}">
        <p14:creationId xmlns:p14="http://schemas.microsoft.com/office/powerpoint/2010/main" val="19937762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first semester in graduate school, Josh and I were interested in how people mentally represented infected people. Based on the behavioral immune system literature, we expected them to have at least some of the features I’ve been talking to you about for the past 20 minutes.</a:t>
            </a:r>
          </a:p>
        </p:txBody>
      </p:sp>
      <p:sp>
        <p:nvSpPr>
          <p:cNvPr id="4" name="Slide Number Placeholder 3"/>
          <p:cNvSpPr>
            <a:spLocks noGrp="1"/>
          </p:cNvSpPr>
          <p:nvPr>
            <p:ph type="sldNum" sz="quarter" idx="5"/>
          </p:nvPr>
        </p:nvSpPr>
        <p:spPr/>
        <p:txBody>
          <a:bodyPr/>
          <a:lstStyle/>
          <a:p>
            <a:fld id="{D2A085B1-75C2-E34A-B907-CF1963294383}" type="slidenum">
              <a:rPr lang="en-US" smtClean="0"/>
              <a:t>95</a:t>
            </a:fld>
            <a:endParaRPr lang="en-US"/>
          </a:p>
        </p:txBody>
      </p:sp>
    </p:spTree>
    <p:extLst>
      <p:ext uri="{BB962C8B-B14F-4D97-AF65-F5344CB8AC3E}">
        <p14:creationId xmlns:p14="http://schemas.microsoft.com/office/powerpoint/2010/main" val="16889764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other words, we expected people to mentally represent threating others features that are specific to the threat they pose. The idea is that people need to be able to recognize and imagine what specific threats look like because different threats require different psychological and behavioral solutions. </a:t>
            </a:r>
            <a:r>
              <a:rPr lang="en-US" sz="1200" b="0" i="0" u="none" strike="noStrike" kern="1200" dirty="0">
                <a:solidFill>
                  <a:schemeClr val="tx1"/>
                </a:solidFill>
                <a:effectLst/>
                <a:latin typeface="+mn-lt"/>
                <a:ea typeface="+mn-ea"/>
                <a:cs typeface="+mn-cs"/>
              </a:rPr>
              <a:t>People process and react to sick individuals differently than they do violent individuals. This is, in part, because effectively avoiding infection requires different behaviors than avoiding violence.</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96</a:t>
            </a:fld>
            <a:endParaRPr lang="en-US"/>
          </a:p>
        </p:txBody>
      </p:sp>
    </p:spTree>
    <p:extLst>
      <p:ext uri="{BB962C8B-B14F-4D97-AF65-F5344CB8AC3E}">
        <p14:creationId xmlns:p14="http://schemas.microsoft.com/office/powerpoint/2010/main" val="24406022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example, one washes their hands to avoid getting sick when interacting with someone who coughs and sneezes, …</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97</a:t>
            </a:fld>
            <a:endParaRPr lang="en-US"/>
          </a:p>
        </p:txBody>
      </p:sp>
    </p:spTree>
    <p:extLst>
      <p:ext uri="{BB962C8B-B14F-4D97-AF65-F5344CB8AC3E}">
        <p14:creationId xmlns:p14="http://schemas.microsoft.com/office/powerpoint/2010/main" val="967078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whereas one raises their hands to avoid injury when interacting with someone who brandishes a weapon.</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98</a:t>
            </a:fld>
            <a:endParaRPr lang="en-US"/>
          </a:p>
        </p:txBody>
      </p:sp>
    </p:spTree>
    <p:extLst>
      <p:ext uri="{BB962C8B-B14F-4D97-AF65-F5344CB8AC3E}">
        <p14:creationId xmlns:p14="http://schemas.microsoft.com/office/powerpoint/2010/main" val="25435268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what I refer to as the functional threat management perspective, natural selection has favored mental systems that enable people to perceive, feel, think, and behave in ways to reduce threats in particular rather than threats in general (Barrett, 2012; Cosmides &amp; </a:t>
            </a:r>
            <a:r>
              <a:rPr lang="en-US" dirty="0" err="1"/>
              <a:t>Tooby</a:t>
            </a:r>
            <a:r>
              <a:rPr lang="en-US" dirty="0"/>
              <a:t>, 1994; Holbrook &amp; Fessler, 2015; </a:t>
            </a:r>
            <a:r>
              <a:rPr lang="en-US" dirty="0" err="1"/>
              <a:t>Neuberg</a:t>
            </a:r>
            <a:r>
              <a:rPr lang="en-US" dirty="0"/>
              <a:t> et al., 2011; </a:t>
            </a:r>
            <a:r>
              <a:rPr lang="en-US" dirty="0" err="1"/>
              <a:t>Tooby</a:t>
            </a:r>
            <a:r>
              <a:rPr lang="en-US" dirty="0"/>
              <a:t> &amp; Cosmides, 1992). This perspective does not imply that specific threats always elicit specific responses (e.g., most threats elicit anxiety due to shared processing mechanisms), but a fully general response to all threats would be less efficient than responses targeting the unique affordances of each threat.</a:t>
            </a:r>
          </a:p>
        </p:txBody>
      </p:sp>
      <p:sp>
        <p:nvSpPr>
          <p:cNvPr id="4" name="Slide Number Placeholder 3"/>
          <p:cNvSpPr>
            <a:spLocks noGrp="1"/>
          </p:cNvSpPr>
          <p:nvPr>
            <p:ph type="sldNum" sz="quarter" idx="5"/>
          </p:nvPr>
        </p:nvSpPr>
        <p:spPr/>
        <p:txBody>
          <a:bodyPr/>
          <a:lstStyle/>
          <a:p>
            <a:fld id="{D2A085B1-75C2-E34A-B907-CF1963294383}" type="slidenum">
              <a:rPr lang="en-US" smtClean="0"/>
              <a:t>99</a:t>
            </a:fld>
            <a:endParaRPr lang="en-US"/>
          </a:p>
        </p:txBody>
      </p:sp>
    </p:spTree>
    <p:extLst>
      <p:ext uri="{BB962C8B-B14F-4D97-AF65-F5344CB8AC3E}">
        <p14:creationId xmlns:p14="http://schemas.microsoft.com/office/powerpoint/2010/main" val="11060094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Consistent with this perspective, a growing body of evidence suggests people exhibit functional responses to specific threat cues. I’ve talked to you a ton about pathogen threats, so I shift to violence threats.</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100</a:t>
            </a:fld>
            <a:endParaRPr lang="en-US"/>
          </a:p>
        </p:txBody>
      </p:sp>
    </p:spTree>
    <p:extLst>
      <p:ext uri="{BB962C8B-B14F-4D97-AF65-F5344CB8AC3E}">
        <p14:creationId xmlns:p14="http://schemas.microsoft.com/office/powerpoint/2010/main" val="269008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If you didn’t know, oyster behavior is pretty simple: when the ocean tide is high, they open their valves to siphon plankton and when the tide is low they close them so they don't dry out.</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10</a:t>
            </a:fld>
            <a:endParaRPr lang="en-US"/>
          </a:p>
        </p:txBody>
      </p:sp>
    </p:spTree>
    <p:extLst>
      <p:ext uri="{BB962C8B-B14F-4D97-AF65-F5344CB8AC3E}">
        <p14:creationId xmlns:p14="http://schemas.microsoft.com/office/powerpoint/2010/main" val="500129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Holbrook et al. randomly assigned participants to evaluate people who were either holding harmless objects or objects that could plausibly be used as weapons. They rated the targets’ state and trait emotions like anger, fear, and disgust.</a:t>
            </a:r>
          </a:p>
        </p:txBody>
      </p:sp>
      <p:sp>
        <p:nvSpPr>
          <p:cNvPr id="4" name="Slide Number Placeholder 3"/>
          <p:cNvSpPr>
            <a:spLocks noGrp="1"/>
          </p:cNvSpPr>
          <p:nvPr>
            <p:ph type="sldNum" sz="quarter" idx="5"/>
          </p:nvPr>
        </p:nvSpPr>
        <p:spPr/>
        <p:txBody>
          <a:bodyPr/>
          <a:lstStyle/>
          <a:p>
            <a:fld id="{D2A085B1-75C2-E34A-B907-CF1963294383}" type="slidenum">
              <a:rPr lang="en-US" smtClean="0"/>
              <a:t>101</a:t>
            </a:fld>
            <a:endParaRPr lang="en-US"/>
          </a:p>
        </p:txBody>
      </p:sp>
    </p:spTree>
    <p:extLst>
      <p:ext uri="{BB962C8B-B14F-4D97-AF65-F5344CB8AC3E}">
        <p14:creationId xmlns:p14="http://schemas.microsoft.com/office/powerpoint/2010/main" val="25076415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They found that people estimated greater state and trait anger in men holding household items that could be used as weapons (e.g., garden sheers) compared with men holding objects that are less plausible as weapons (e.g., a watering can) (Holbrook et al., 2014). Thus, a threat-specific cue elicited a functional response: People perceived men holding plausible weapons as more prone to anger.</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102</a:t>
            </a:fld>
            <a:endParaRPr lang="en-US"/>
          </a:p>
        </p:txBody>
      </p:sp>
    </p:spTree>
    <p:extLst>
      <p:ext uri="{BB962C8B-B14F-4D97-AF65-F5344CB8AC3E}">
        <p14:creationId xmlns:p14="http://schemas.microsoft.com/office/powerpoint/2010/main" val="1168919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Other research has linked aggression threat to formidable physical features such as size and weight Fessler et al., 2012. </a:t>
            </a:r>
            <a:r>
              <a:rPr lang="en-US" dirty="0"/>
              <a:t>So, theoretically, people process threatening others in threat-specific ways. Some studies on pathogen threat and violence threat support this hypothesis.</a:t>
            </a:r>
          </a:p>
        </p:txBody>
      </p:sp>
      <p:sp>
        <p:nvSpPr>
          <p:cNvPr id="4" name="Slide Number Placeholder 3"/>
          <p:cNvSpPr>
            <a:spLocks noGrp="1"/>
          </p:cNvSpPr>
          <p:nvPr>
            <p:ph type="sldNum" sz="quarter" idx="5"/>
          </p:nvPr>
        </p:nvSpPr>
        <p:spPr/>
        <p:txBody>
          <a:bodyPr/>
          <a:lstStyle/>
          <a:p>
            <a:fld id="{D2A085B1-75C2-E34A-B907-CF1963294383}" type="slidenum">
              <a:rPr lang="en-US" smtClean="0"/>
              <a:t>103</a:t>
            </a:fld>
            <a:endParaRPr lang="en-US"/>
          </a:p>
        </p:txBody>
      </p:sp>
    </p:spTree>
    <p:extLst>
      <p:ext uri="{BB962C8B-B14F-4D97-AF65-F5344CB8AC3E}">
        <p14:creationId xmlns:p14="http://schemas.microsoft.com/office/powerpoint/2010/main" val="38753103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studies in these functional threat management literatures are limited in at least two key ways. First, researchers pick cues to represent threat cues and they often compare them to neutral or cue absent conditions. So results based on a few cues employed across a handful of studies may not generalize to a more representative universe of cues.</a:t>
            </a:r>
          </a:p>
        </p:txBody>
      </p:sp>
      <p:sp>
        <p:nvSpPr>
          <p:cNvPr id="4" name="Slide Number Placeholder 3"/>
          <p:cNvSpPr>
            <a:spLocks noGrp="1"/>
          </p:cNvSpPr>
          <p:nvPr>
            <p:ph type="sldNum" sz="quarter" idx="10"/>
          </p:nvPr>
        </p:nvSpPr>
        <p:spPr/>
        <p:txBody>
          <a:bodyPr/>
          <a:lstStyle/>
          <a:p>
            <a:fld id="{5C892855-8DB7-3E4F-9669-A73580D3FA90}" type="slidenum">
              <a:rPr lang="en-US" smtClean="0"/>
              <a:t>104</a:t>
            </a:fld>
            <a:endParaRPr lang="en-US"/>
          </a:p>
        </p:txBody>
      </p:sp>
    </p:spTree>
    <p:extLst>
      <p:ext uri="{BB962C8B-B14F-4D97-AF65-F5344CB8AC3E}">
        <p14:creationId xmlns:p14="http://schemas.microsoft.com/office/powerpoint/2010/main" val="36733175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all the studies test hypotheses about how people react to threat cues. It’s possible that reactions to threat cues mean that people represent threats in their minds with those cues, but it’s also possible that people represent threats with different cues than the one they react to.</a:t>
            </a:r>
          </a:p>
        </p:txBody>
      </p:sp>
      <p:sp>
        <p:nvSpPr>
          <p:cNvPr id="4" name="Slide Number Placeholder 3"/>
          <p:cNvSpPr>
            <a:spLocks noGrp="1"/>
          </p:cNvSpPr>
          <p:nvPr>
            <p:ph type="sldNum" sz="quarter" idx="5"/>
          </p:nvPr>
        </p:nvSpPr>
        <p:spPr/>
        <p:txBody>
          <a:bodyPr/>
          <a:lstStyle/>
          <a:p>
            <a:fld id="{D2A085B1-75C2-E34A-B907-CF1963294383}" type="slidenum">
              <a:rPr lang="en-US" smtClean="0"/>
              <a:t>105</a:t>
            </a:fld>
            <a:endParaRPr lang="en-US"/>
          </a:p>
        </p:txBody>
      </p:sp>
    </p:spTree>
    <p:extLst>
      <p:ext uri="{BB962C8B-B14F-4D97-AF65-F5344CB8AC3E}">
        <p14:creationId xmlns:p14="http://schemas.microsoft.com/office/powerpoint/2010/main" val="16934120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one example, there’s a robust finding that people rate younger adults more trustworthy than older adults. If you flip this around and ask people to list traits of trustworthy people or imagine what a trustworthy person looks like, they might not list young or imagine young people. So reactions to stimuli don’t necessarily tell you how people represent a social category.</a:t>
            </a:r>
          </a:p>
        </p:txBody>
      </p:sp>
      <p:sp>
        <p:nvSpPr>
          <p:cNvPr id="4" name="Slide Number Placeholder 3"/>
          <p:cNvSpPr>
            <a:spLocks noGrp="1"/>
          </p:cNvSpPr>
          <p:nvPr>
            <p:ph type="sldNum" sz="quarter" idx="5"/>
          </p:nvPr>
        </p:nvSpPr>
        <p:spPr/>
        <p:txBody>
          <a:bodyPr/>
          <a:lstStyle/>
          <a:p>
            <a:fld id="{D2A085B1-75C2-E34A-B907-CF1963294383}" type="slidenum">
              <a:rPr lang="en-US" smtClean="0"/>
              <a:t>106</a:t>
            </a:fld>
            <a:endParaRPr lang="en-US"/>
          </a:p>
        </p:txBody>
      </p:sp>
    </p:spTree>
    <p:extLst>
      <p:ext uri="{BB962C8B-B14F-4D97-AF65-F5344CB8AC3E}">
        <p14:creationId xmlns:p14="http://schemas.microsoft.com/office/powerpoint/2010/main" val="4328338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sum all this up, based on the functional threat management literature, we expected infected mental representations to be threat specific. And we had some good reasons to expect mental representations tell us something a little different than studies that measure reactions to threat stimuli.</a:t>
            </a:r>
          </a:p>
        </p:txBody>
      </p:sp>
      <p:sp>
        <p:nvSpPr>
          <p:cNvPr id="4" name="Slide Number Placeholder 3"/>
          <p:cNvSpPr>
            <a:spLocks noGrp="1"/>
          </p:cNvSpPr>
          <p:nvPr>
            <p:ph type="sldNum" sz="quarter" idx="5"/>
          </p:nvPr>
        </p:nvSpPr>
        <p:spPr/>
        <p:txBody>
          <a:bodyPr/>
          <a:lstStyle/>
          <a:p>
            <a:fld id="{D2A085B1-75C2-E34A-B907-CF1963294383}" type="slidenum">
              <a:rPr lang="en-US" smtClean="0"/>
              <a:t>107</a:t>
            </a:fld>
            <a:endParaRPr lang="en-US"/>
          </a:p>
        </p:txBody>
      </p:sp>
    </p:spTree>
    <p:extLst>
      <p:ext uri="{BB962C8B-B14F-4D97-AF65-F5344CB8AC3E}">
        <p14:creationId xmlns:p14="http://schemas.microsoft.com/office/powerpoint/2010/main" val="37139563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developed two hypotheses for how infected representations could look. The first hypothesis we called the threat-specific hypothesis. The threat-specificity hypothesis predicts that threat representations will primarily include cues specific to and diagnostic of that threat.</a:t>
            </a:r>
          </a:p>
        </p:txBody>
      </p:sp>
      <p:sp>
        <p:nvSpPr>
          <p:cNvPr id="4" name="Slide Number Placeholder 3"/>
          <p:cNvSpPr>
            <a:spLocks noGrp="1"/>
          </p:cNvSpPr>
          <p:nvPr>
            <p:ph type="sldNum" sz="quarter" idx="5"/>
          </p:nvPr>
        </p:nvSpPr>
        <p:spPr/>
        <p:txBody>
          <a:bodyPr/>
          <a:lstStyle/>
          <a:p>
            <a:fld id="{D2A085B1-75C2-E34A-B907-CF1963294383}" type="slidenum">
              <a:rPr lang="en-US" smtClean="0"/>
              <a:t>108</a:t>
            </a:fld>
            <a:endParaRPr lang="en-US"/>
          </a:p>
        </p:txBody>
      </p:sp>
    </p:spTree>
    <p:extLst>
      <p:ext uri="{BB962C8B-B14F-4D97-AF65-F5344CB8AC3E}">
        <p14:creationId xmlns:p14="http://schemas.microsoft.com/office/powerpoint/2010/main" val="24239430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hypothesis—what I label the threat-combination hypothesis—is the natural complement to the first. The threat-combination hypothesis predicts threat representations will include a combination of threat cues common across multiple types of threats. In sum, threat-specificity predicts representations will appear to pose one kind of threat (e.g., strong infection-related cues), whereas threat-combination predicts representations will appear to pose 2 or more kinds of threat (e.g., equally strong infection- and violence-related cues).</a:t>
            </a:r>
          </a:p>
        </p:txBody>
      </p:sp>
      <p:sp>
        <p:nvSpPr>
          <p:cNvPr id="4" name="Slide Number Placeholder 3"/>
          <p:cNvSpPr>
            <a:spLocks noGrp="1"/>
          </p:cNvSpPr>
          <p:nvPr>
            <p:ph type="sldNum" sz="quarter" idx="5"/>
          </p:nvPr>
        </p:nvSpPr>
        <p:spPr/>
        <p:txBody>
          <a:bodyPr/>
          <a:lstStyle/>
          <a:p>
            <a:fld id="{D2A085B1-75C2-E34A-B907-CF1963294383}" type="slidenum">
              <a:rPr lang="en-US" smtClean="0"/>
              <a:t>109</a:t>
            </a:fld>
            <a:endParaRPr lang="en-US"/>
          </a:p>
        </p:txBody>
      </p:sp>
    </p:spTree>
    <p:extLst>
      <p:ext uri="{BB962C8B-B14F-4D97-AF65-F5344CB8AC3E}">
        <p14:creationId xmlns:p14="http://schemas.microsoft.com/office/powerpoint/2010/main" val="36768342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measured mental representations using three methods: I had participants list traits, draw pictures, and select images in what’s called a reverse correlation task.</a:t>
            </a:r>
          </a:p>
        </p:txBody>
      </p:sp>
      <p:sp>
        <p:nvSpPr>
          <p:cNvPr id="4" name="Slide Number Placeholder 3"/>
          <p:cNvSpPr>
            <a:spLocks noGrp="1"/>
          </p:cNvSpPr>
          <p:nvPr>
            <p:ph type="sldNum" sz="quarter" idx="5"/>
          </p:nvPr>
        </p:nvSpPr>
        <p:spPr/>
        <p:txBody>
          <a:bodyPr/>
          <a:lstStyle/>
          <a:p>
            <a:fld id="{D2A085B1-75C2-E34A-B907-CF1963294383}" type="slidenum">
              <a:rPr lang="en-US" smtClean="0"/>
              <a:t>110</a:t>
            </a:fld>
            <a:endParaRPr lang="en-US"/>
          </a:p>
        </p:txBody>
      </p:sp>
    </p:spTree>
    <p:extLst>
      <p:ext uri="{BB962C8B-B14F-4D97-AF65-F5344CB8AC3E}">
        <p14:creationId xmlns:p14="http://schemas.microsoft.com/office/powerpoint/2010/main" val="397785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8DF3DB-A69E-7F4E-A6E3-77C6D9F954BF}"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329967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DF3DB-A69E-7F4E-A6E3-77C6D9F954BF}"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193024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DF3DB-A69E-7F4E-A6E3-77C6D9F954BF}"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321140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DF3DB-A69E-7F4E-A6E3-77C6D9F954BF}"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2187486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8DF3DB-A69E-7F4E-A6E3-77C6D9F954BF}"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371767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DF3DB-A69E-7F4E-A6E3-77C6D9F954BF}" type="datetimeFigureOut">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251689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DF3DB-A69E-7F4E-A6E3-77C6D9F954BF}" type="datetimeFigureOut">
              <a:rPr lang="en-US" smtClean="0"/>
              <a:t>8/18/20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83842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DF3DB-A69E-7F4E-A6E3-77C6D9F954BF}" type="datetimeFigureOut">
              <a:rPr lang="en-US" smtClean="0"/>
              <a:t>8/18/20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1187259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DF3DB-A69E-7F4E-A6E3-77C6D9F954BF}" type="datetimeFigureOut">
              <a:rPr lang="en-US" smtClean="0"/>
              <a:t>8/18/20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3446844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DF3DB-A69E-7F4E-A6E3-77C6D9F954BF}" type="datetimeFigureOut">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360419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DF3DB-A69E-7F4E-A6E3-77C6D9F954BF}" type="datetimeFigureOut">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395204-51AE-CC42-8CD4-5708E951C0DC}" type="slidenum">
              <a:rPr lang="en-US" smtClean="0"/>
              <a:t>‹#›</a:t>
            </a:fld>
            <a:endParaRPr lang="en-US"/>
          </a:p>
        </p:txBody>
      </p:sp>
    </p:spTree>
    <p:extLst>
      <p:ext uri="{BB962C8B-B14F-4D97-AF65-F5344CB8AC3E}">
        <p14:creationId xmlns:p14="http://schemas.microsoft.com/office/powerpoint/2010/main" val="169679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8DF3DB-A69E-7F4E-A6E3-77C6D9F954BF}" type="datetimeFigureOut">
              <a:rPr lang="en-US" smtClean="0"/>
              <a:t>8/18/20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95204-51AE-CC42-8CD4-5708E951C0DC}" type="slidenum">
              <a:rPr lang="en-US" smtClean="0"/>
              <a:t>‹#›</a:t>
            </a:fld>
            <a:endParaRPr lang="en-US"/>
          </a:p>
        </p:txBody>
      </p:sp>
    </p:spTree>
    <p:extLst>
      <p:ext uri="{BB962C8B-B14F-4D97-AF65-F5344CB8AC3E}">
        <p14:creationId xmlns:p14="http://schemas.microsoft.com/office/powerpoint/2010/main" val="32632188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80.svg"/></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5.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10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50.svg"/></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52.svg"/></Relationships>
</file>

<file path=ppt/slides/_rels/slide10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54.sv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gif"/></Relationships>
</file>

<file path=ppt/slides/_rels/slide110.xml.rels><?xml version="1.0" encoding="UTF-8" standalone="yes"?>
<Relationships xmlns="http://schemas.openxmlformats.org/package/2006/relationships"><Relationship Id="rId3" Type="http://schemas.openxmlformats.org/officeDocument/2006/relationships/image" Target="../media/image155.tiff"/><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57.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5.xml"/><Relationship Id="rId1" Type="http://schemas.openxmlformats.org/officeDocument/2006/relationships/slideLayout" Target="../slideLayouts/slideLayout6.xml"/><Relationship Id="rId4" Type="http://schemas.openxmlformats.org/officeDocument/2006/relationships/image" Target="../media/image164.svg"/></Relationships>
</file>

<file path=ppt/slides/_rels/slide12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7.sv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69.tiff"/><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0.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3.svg"/><Relationship Id="rId7" Type="http://schemas.openxmlformats.org/officeDocument/2006/relationships/image" Target="../media/image177.svg"/><Relationship Id="rId2" Type="http://schemas.openxmlformats.org/officeDocument/2006/relationships/image" Target="../media/image172.png"/><Relationship Id="rId1" Type="http://schemas.openxmlformats.org/officeDocument/2006/relationships/slideLayout" Target="../slideLayouts/slideLayout6.xml"/><Relationship Id="rId6" Type="http://schemas.openxmlformats.org/officeDocument/2006/relationships/image" Target="../media/image176.png"/><Relationship Id="rId5" Type="http://schemas.openxmlformats.org/officeDocument/2006/relationships/image" Target="../media/image175.svg"/><Relationship Id="rId4" Type="http://schemas.openxmlformats.org/officeDocument/2006/relationships/image" Target="../media/image174.png"/></Relationships>
</file>

<file path=ppt/slides/_rels/slide13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6.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89.sv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91.sv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93.svg"/><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95.svg"/><Relationship Id="rId2" Type="http://schemas.openxmlformats.org/officeDocument/2006/relationships/image" Target="../media/image194.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97.svg"/></Relationships>
</file>

<file path=ppt/slides/_rels/slide1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5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200.svg"/><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3.tiff"/><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sv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46.tiff"/><Relationship Id="rId4" Type="http://schemas.openxmlformats.org/officeDocument/2006/relationships/image" Target="../media/image45.tiff"/></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6.tiff"/><Relationship Id="rId4" Type="http://schemas.openxmlformats.org/officeDocument/2006/relationships/image" Target="../media/image44.tiff"/></Relationships>
</file>

<file path=ppt/slides/_rels/slide31.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0.tiff"/><Relationship Id="rId11" Type="http://schemas.openxmlformats.org/officeDocument/2006/relationships/image" Target="../media/image55.tiff"/><Relationship Id="rId5" Type="http://schemas.openxmlformats.org/officeDocument/2006/relationships/image" Target="../media/image49.tiff"/><Relationship Id="rId10" Type="http://schemas.openxmlformats.org/officeDocument/2006/relationships/image" Target="../media/image54.tiff"/><Relationship Id="rId4" Type="http://schemas.openxmlformats.org/officeDocument/2006/relationships/image" Target="../media/image48.tiff"/><Relationship Id="rId9" Type="http://schemas.openxmlformats.org/officeDocument/2006/relationships/image" Target="../media/image53.tiff"/></Relationships>
</file>

<file path=ppt/slides/_rels/slide32.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60.tiff"/><Relationship Id="rId4" Type="http://schemas.openxmlformats.org/officeDocument/2006/relationships/image" Target="../media/image59.tiff"/></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3.svg"/></Relationships>
</file>

<file path=ppt/slides/_rels/slide38.xml.rels><?xml version="1.0" encoding="UTF-8" standalone="yes"?>
<Relationships xmlns="http://schemas.openxmlformats.org/package/2006/relationships"><Relationship Id="rId8" Type="http://schemas.openxmlformats.org/officeDocument/2006/relationships/image" Target="../media/image52.tiff"/><Relationship Id="rId3" Type="http://schemas.openxmlformats.org/officeDocument/2006/relationships/image" Target="../media/image47.tiff"/><Relationship Id="rId7" Type="http://schemas.openxmlformats.org/officeDocument/2006/relationships/image" Target="../media/image51.tiff"/><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50.tiff"/><Relationship Id="rId11" Type="http://schemas.openxmlformats.org/officeDocument/2006/relationships/image" Target="../media/image55.tiff"/><Relationship Id="rId5" Type="http://schemas.openxmlformats.org/officeDocument/2006/relationships/image" Target="../media/image49.tiff"/><Relationship Id="rId10" Type="http://schemas.openxmlformats.org/officeDocument/2006/relationships/image" Target="../media/image54.tiff"/><Relationship Id="rId4" Type="http://schemas.openxmlformats.org/officeDocument/2006/relationships/image" Target="../media/image48.tiff"/><Relationship Id="rId9" Type="http://schemas.openxmlformats.org/officeDocument/2006/relationships/image" Target="../media/image53.tiff"/></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33.tiff"/><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0.svg"/></Relationships>
</file>

<file path=ppt/slides/_rels/slide4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3.jpg"/></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8.sv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80.sv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3.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image" Target="../media/image84.png"/><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2" Type="http://schemas.openxmlformats.org/officeDocument/2006/relationships/notesSlide" Target="../notesSlides/notesSlide65.xml"/><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png"/><Relationship Id="rId24" Type="http://schemas.openxmlformats.org/officeDocument/2006/relationships/image" Target="../media/image105.png"/><Relationship Id="rId5" Type="http://schemas.openxmlformats.org/officeDocument/2006/relationships/image" Target="../media/image86.png"/><Relationship Id="rId15" Type="http://schemas.openxmlformats.org/officeDocument/2006/relationships/image" Target="../media/image96.png"/><Relationship Id="rId23" Type="http://schemas.openxmlformats.org/officeDocument/2006/relationships/image" Target="../media/image104.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70.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110.svg"/></Relationships>
</file>

<file path=ppt/slides/_rels/slide7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3.gi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92.png"/></Relationships>
</file>

<file path=ppt/slides/_rels/slide8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tiff"/></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129.svg"/></Relationships>
</file>

<file path=ppt/slides/_rels/slide9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3.xml"/><Relationship Id="rId1" Type="http://schemas.openxmlformats.org/officeDocument/2006/relationships/slideLayout" Target="../slideLayouts/slideLayout6.xml"/><Relationship Id="rId4" Type="http://schemas.openxmlformats.org/officeDocument/2006/relationships/image" Target="../media/image132.sv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6.xml"/><Relationship Id="rId1" Type="http://schemas.openxmlformats.org/officeDocument/2006/relationships/slideLayout" Target="../slideLayouts/slideLayout6.xml"/><Relationship Id="rId4" Type="http://schemas.openxmlformats.org/officeDocument/2006/relationships/image" Target="../media/image134.svg"/></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7.xml"/><Relationship Id="rId1" Type="http://schemas.openxmlformats.org/officeDocument/2006/relationships/slideLayout" Target="../slideLayouts/slideLayout6.xml"/><Relationship Id="rId4" Type="http://schemas.openxmlformats.org/officeDocument/2006/relationships/image" Target="../media/image136.svg"/></Relationships>
</file>

<file path=ppt/slides/_rels/slide9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88.xml"/><Relationship Id="rId1" Type="http://schemas.openxmlformats.org/officeDocument/2006/relationships/slideLayout" Target="../slideLayouts/slideLayout6.xml"/><Relationship Id="rId4" Type="http://schemas.openxmlformats.org/officeDocument/2006/relationships/image" Target="../media/image13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338240-D669-ED48-ACDE-A5C352D2B888}"/>
              </a:ext>
            </a:extLst>
          </p:cNvPr>
          <p:cNvSpPr>
            <a:spLocks noGrp="1"/>
          </p:cNvSpPr>
          <p:nvPr>
            <p:ph type="title"/>
          </p:nvPr>
        </p:nvSpPr>
        <p:spPr>
          <a:xfrm>
            <a:off x="391378" y="320675"/>
            <a:ext cx="11407487" cy="1325563"/>
          </a:xfrm>
        </p:spPr>
        <p:txBody>
          <a:bodyPr>
            <a:normAutofit/>
          </a:bodyPr>
          <a:lstStyle/>
          <a:p>
            <a:r>
              <a:rPr lang="en-US" sz="5400">
                <a:solidFill>
                  <a:schemeClr val="bg1"/>
                </a:solidFill>
              </a:rPr>
              <a:t>Thank you for joining</a:t>
            </a:r>
          </a:p>
        </p:txBody>
      </p:sp>
      <p:graphicFrame>
        <p:nvGraphicFramePr>
          <p:cNvPr id="5" name="Content Placeholder 2">
            <a:extLst>
              <a:ext uri="{FF2B5EF4-FFF2-40B4-BE49-F238E27FC236}">
                <a16:creationId xmlns:a16="http://schemas.microsoft.com/office/drawing/2014/main" id="{C7E14949-4004-4EBC-B065-6668B99D7695}"/>
              </a:ext>
            </a:extLst>
          </p:cNvPr>
          <p:cNvGraphicFramePr>
            <a:graphicFrameLocks noGrp="1"/>
          </p:cNvGraphicFramePr>
          <p:nvPr>
            <p:ph idx="1"/>
            <p:extLst>
              <p:ext uri="{D42A27DB-BD31-4B8C-83A1-F6EECF244321}">
                <p14:modId xmlns:p14="http://schemas.microsoft.com/office/powerpoint/2010/main" val="2716811244"/>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2756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Oysters at Low Tide - Picture of Short Beach, Stratford - Tripadvisor">
            <a:extLst>
              <a:ext uri="{FF2B5EF4-FFF2-40B4-BE49-F238E27FC236}">
                <a16:creationId xmlns:a16="http://schemas.microsoft.com/office/drawing/2014/main" id="{A73ADD6D-FDDE-3E40-8414-E9E2F80D983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15755"/>
          <a:stretch/>
        </p:blipFill>
        <p:spPr bwMode="auto">
          <a:xfrm>
            <a:off x="-1" y="-30"/>
            <a:ext cx="12192000" cy="685595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E533E5E-2724-F841-84F7-CD618E4ED205}"/>
              </a:ext>
            </a:extLst>
          </p:cNvPr>
          <p:cNvSpPr>
            <a:spLocks noGrp="1"/>
          </p:cNvSpPr>
          <p:nvPr>
            <p:ph type="title"/>
          </p:nvPr>
        </p:nvSpPr>
        <p:spPr>
          <a:xfrm>
            <a:off x="643468" y="3320859"/>
            <a:ext cx="4666470" cy="2076333"/>
          </a:xfrm>
        </p:spPr>
        <p:txBody>
          <a:bodyPr vert="horz" lIns="91440" tIns="45720" rIns="91440" bIns="45720" rtlCol="0" anchor="t">
            <a:normAutofit fontScale="90000"/>
          </a:bodyPr>
          <a:lstStyle/>
          <a:p>
            <a:r>
              <a:rPr lang="en-US" sz="4800" b="1" kern="1200" dirty="0">
                <a:solidFill>
                  <a:schemeClr val="accent4"/>
                </a:solidFill>
                <a:latin typeface="+mj-lt"/>
                <a:ea typeface="+mj-ea"/>
                <a:cs typeface="+mj-cs"/>
              </a:rPr>
              <a:t>Oysters</a:t>
            </a:r>
            <a:r>
              <a:rPr lang="en-US" sz="4800" kern="1200" dirty="0">
                <a:solidFill>
                  <a:schemeClr val="tx1"/>
                </a:solidFill>
                <a:latin typeface="+mj-lt"/>
                <a:ea typeface="+mj-ea"/>
                <a:cs typeface="+mj-cs"/>
              </a:rPr>
              <a:t> open and close their valves with the tide</a:t>
            </a:r>
          </a:p>
        </p:txBody>
      </p:sp>
      <p:sp>
        <p:nvSpPr>
          <p:cNvPr id="73" name="Freeform: Shape 7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Connecticut State Shellfish | Eastern Oyster">
            <a:extLst>
              <a:ext uri="{FF2B5EF4-FFF2-40B4-BE49-F238E27FC236}">
                <a16:creationId xmlns:a16="http://schemas.microsoft.com/office/drawing/2014/main" id="{B7759850-657E-FF4A-8D47-8AC2CB36ED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749" r="12409" b="2"/>
          <a:stretch/>
        </p:blipFill>
        <p:spPr bwMode="auto">
          <a:xfrm>
            <a:off x="6021086" y="544804"/>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1108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AA7D682-4C5B-EC40-8508-9C515F9D33F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4200" kern="1200" dirty="0">
                <a:solidFill>
                  <a:schemeClr val="bg1"/>
                </a:solidFill>
                <a:latin typeface="+mj-lt"/>
                <a:ea typeface="+mj-ea"/>
                <a:cs typeface="+mj-cs"/>
              </a:rPr>
              <a:t>Evidence suggests people exhibit functional responses to specific threat cues</a:t>
            </a:r>
            <a:br>
              <a:rPr lang="en-US" sz="4200" kern="1200" dirty="0">
                <a:solidFill>
                  <a:schemeClr val="bg1"/>
                </a:solidFill>
                <a:latin typeface="+mj-lt"/>
                <a:ea typeface="+mj-ea"/>
                <a:cs typeface="+mj-cs"/>
              </a:rPr>
            </a:br>
            <a:r>
              <a:rPr lang="en-US" sz="4200" b="1" kern="1200" dirty="0" err="1">
                <a:solidFill>
                  <a:schemeClr val="bg1"/>
                </a:solidFill>
                <a:latin typeface="+mj-lt"/>
                <a:ea typeface="+mj-ea"/>
                <a:cs typeface="+mj-cs"/>
              </a:rPr>
              <a:t>Neuberg</a:t>
            </a:r>
            <a:r>
              <a:rPr lang="en-US" sz="4200" b="1" kern="1200" dirty="0">
                <a:solidFill>
                  <a:schemeClr val="bg1"/>
                </a:solidFill>
                <a:latin typeface="+mj-lt"/>
                <a:ea typeface="+mj-ea"/>
                <a:cs typeface="+mj-cs"/>
              </a:rPr>
              <a:t> et al., 2011</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7182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8E6A-9D03-7043-95B7-D4B692109403}"/>
              </a:ext>
            </a:extLst>
          </p:cNvPr>
          <p:cNvSpPr>
            <a:spLocks noGrp="1"/>
          </p:cNvSpPr>
          <p:nvPr>
            <p:ph type="title"/>
          </p:nvPr>
        </p:nvSpPr>
        <p:spPr>
          <a:xfrm>
            <a:off x="8045751" y="629266"/>
            <a:ext cx="3667039" cy="1676603"/>
          </a:xfrm>
        </p:spPr>
        <p:txBody>
          <a:bodyPr>
            <a:normAutofit/>
          </a:bodyPr>
          <a:lstStyle/>
          <a:p>
            <a:r>
              <a:rPr lang="en-US" sz="4000" dirty="0"/>
              <a:t>Holbrook et al., 2014, </a:t>
            </a:r>
            <a:r>
              <a:rPr lang="en-US" sz="4000" i="1" dirty="0"/>
              <a:t>Emotion</a:t>
            </a:r>
          </a:p>
        </p:txBody>
      </p:sp>
      <p:sp>
        <p:nvSpPr>
          <p:cNvPr id="16" name="Rectangle 11">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bunch of items that are on display in front of a mirror&#10;&#10;Description automatically generated">
            <a:extLst>
              <a:ext uri="{FF2B5EF4-FFF2-40B4-BE49-F238E27FC236}">
                <a16:creationId xmlns:a16="http://schemas.microsoft.com/office/drawing/2014/main" id="{99DC37A3-09D6-AC44-8E32-C03A4CDF446B}"/>
              </a:ext>
            </a:extLst>
          </p:cNvPr>
          <p:cNvPicPr>
            <a:picLocks noChangeAspect="1"/>
          </p:cNvPicPr>
          <p:nvPr/>
        </p:nvPicPr>
        <p:blipFill>
          <a:blip r:embed="rId3"/>
          <a:stretch>
            <a:fillRect/>
          </a:stretch>
        </p:blipFill>
        <p:spPr>
          <a:xfrm>
            <a:off x="744142" y="1169914"/>
            <a:ext cx="6064660" cy="4518171"/>
          </a:xfrm>
          <a:prstGeom prst="rect">
            <a:avLst/>
          </a:prstGeom>
          <a:effectLst/>
        </p:spPr>
      </p:pic>
      <p:sp>
        <p:nvSpPr>
          <p:cNvPr id="3" name="Content Placeholder 2">
            <a:extLst>
              <a:ext uri="{FF2B5EF4-FFF2-40B4-BE49-F238E27FC236}">
                <a16:creationId xmlns:a16="http://schemas.microsoft.com/office/drawing/2014/main" id="{28B6C0BE-D942-6347-BC1B-8A5915022962}"/>
              </a:ext>
            </a:extLst>
          </p:cNvPr>
          <p:cNvSpPr>
            <a:spLocks noGrp="1"/>
          </p:cNvSpPr>
          <p:nvPr>
            <p:ph idx="1"/>
          </p:nvPr>
        </p:nvSpPr>
        <p:spPr>
          <a:xfrm>
            <a:off x="8045753" y="2438401"/>
            <a:ext cx="3667036" cy="3779520"/>
          </a:xfrm>
        </p:spPr>
        <p:txBody>
          <a:bodyPr>
            <a:normAutofit/>
          </a:bodyPr>
          <a:lstStyle/>
          <a:p>
            <a:pPr marL="0" indent="0">
              <a:buNone/>
            </a:pPr>
            <a:r>
              <a:rPr lang="en-US" sz="2400" dirty="0"/>
              <a:t>Randomly assigned to evaluate people holding harmless objects or </a:t>
            </a:r>
            <a:r>
              <a:rPr lang="en-US" sz="2400" dirty="0">
                <a:solidFill>
                  <a:schemeClr val="accent6"/>
                </a:solidFill>
              </a:rPr>
              <a:t>potential weapons</a:t>
            </a:r>
          </a:p>
          <a:p>
            <a:pPr marL="0" indent="0">
              <a:buNone/>
            </a:pPr>
            <a:endParaRPr lang="en-US" sz="2400" dirty="0"/>
          </a:p>
          <a:p>
            <a:pPr marL="0" indent="0">
              <a:buNone/>
            </a:pPr>
            <a:r>
              <a:rPr lang="en-US" sz="2400" dirty="0"/>
              <a:t>Rated trait and state </a:t>
            </a:r>
            <a:r>
              <a:rPr lang="en-US" sz="2400" dirty="0">
                <a:solidFill>
                  <a:schemeClr val="accent6"/>
                </a:solidFill>
              </a:rPr>
              <a:t>anger</a:t>
            </a:r>
            <a:r>
              <a:rPr lang="en-US" sz="2400" dirty="0"/>
              <a:t>, fear, and disgust</a:t>
            </a:r>
          </a:p>
        </p:txBody>
      </p:sp>
    </p:spTree>
    <p:extLst>
      <p:ext uri="{BB962C8B-B14F-4D97-AF65-F5344CB8AC3E}">
        <p14:creationId xmlns:p14="http://schemas.microsoft.com/office/powerpoint/2010/main" val="125590802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956E7-F594-7948-B7F4-691A68F6E95E}"/>
              </a:ext>
            </a:extLst>
          </p:cNvPr>
          <p:cNvSpPr>
            <a:spLocks noGrp="1"/>
          </p:cNvSpPr>
          <p:nvPr>
            <p:ph type="title"/>
          </p:nvPr>
        </p:nvSpPr>
        <p:spPr>
          <a:xfrm>
            <a:off x="742950" y="742951"/>
            <a:ext cx="3476625" cy="4962524"/>
          </a:xfrm>
        </p:spPr>
        <p:txBody>
          <a:bodyPr>
            <a:normAutofit/>
          </a:bodyPr>
          <a:lstStyle/>
          <a:p>
            <a:pPr algn="ctr"/>
            <a:r>
              <a:rPr lang="en-US" sz="3700" dirty="0">
                <a:solidFill>
                  <a:srgbClr val="FFFFFF"/>
                </a:solidFill>
              </a:rPr>
              <a:t>People estimated greater state and trait </a:t>
            </a:r>
            <a:r>
              <a:rPr lang="en-US" sz="3700" dirty="0">
                <a:solidFill>
                  <a:schemeClr val="accent6"/>
                </a:solidFill>
              </a:rPr>
              <a:t>anger</a:t>
            </a:r>
            <a:r>
              <a:rPr lang="en-US" sz="3700" dirty="0">
                <a:solidFill>
                  <a:srgbClr val="FFFFFF"/>
                </a:solidFill>
              </a:rPr>
              <a:t> in men holding household items that could be used as </a:t>
            </a:r>
            <a:r>
              <a:rPr lang="en-US" sz="3700" dirty="0">
                <a:solidFill>
                  <a:schemeClr val="accent6"/>
                </a:solidFill>
              </a:rPr>
              <a:t>weapons</a:t>
            </a:r>
            <a:r>
              <a:rPr lang="en-US" sz="3700" dirty="0">
                <a:solidFill>
                  <a:srgbClr val="FFFFFF"/>
                </a:solidFill>
              </a:rPr>
              <a:t> </a:t>
            </a:r>
          </a:p>
        </p:txBody>
      </p:sp>
      <p:pic>
        <p:nvPicPr>
          <p:cNvPr id="4" name="Picture 3" descr="A screenshot of a cell phone&#10;&#10;Description automatically generated">
            <a:extLst>
              <a:ext uri="{FF2B5EF4-FFF2-40B4-BE49-F238E27FC236}">
                <a16:creationId xmlns:a16="http://schemas.microsoft.com/office/drawing/2014/main" id="{6552028E-5B94-AC40-8298-3DD006CEBFDC}"/>
              </a:ext>
            </a:extLst>
          </p:cNvPr>
          <p:cNvPicPr>
            <a:picLocks noChangeAspect="1"/>
          </p:cNvPicPr>
          <p:nvPr/>
        </p:nvPicPr>
        <p:blipFill>
          <a:blip r:embed="rId3"/>
          <a:stretch>
            <a:fillRect/>
          </a:stretch>
        </p:blipFill>
        <p:spPr>
          <a:xfrm>
            <a:off x="5153822" y="957387"/>
            <a:ext cx="6553545" cy="4951167"/>
          </a:xfrm>
          <a:prstGeom prst="rect">
            <a:avLst/>
          </a:prstGeom>
        </p:spPr>
      </p:pic>
      <p:sp>
        <p:nvSpPr>
          <p:cNvPr id="5" name="Rectangle 4">
            <a:extLst>
              <a:ext uri="{FF2B5EF4-FFF2-40B4-BE49-F238E27FC236}">
                <a16:creationId xmlns:a16="http://schemas.microsoft.com/office/drawing/2014/main" id="{E7B469EA-7005-A744-8E79-E426B0F93DE4}"/>
              </a:ext>
            </a:extLst>
          </p:cNvPr>
          <p:cNvSpPr/>
          <p:nvPr/>
        </p:nvSpPr>
        <p:spPr>
          <a:xfrm>
            <a:off x="533613" y="5908554"/>
            <a:ext cx="3895297" cy="461665"/>
          </a:xfrm>
          <a:prstGeom prst="rect">
            <a:avLst/>
          </a:prstGeom>
        </p:spPr>
        <p:txBody>
          <a:bodyPr wrap="none">
            <a:spAutoFit/>
          </a:bodyPr>
          <a:lstStyle/>
          <a:p>
            <a:r>
              <a:rPr lang="en-US" sz="2400" dirty="0">
                <a:solidFill>
                  <a:schemeClr val="accent1"/>
                </a:solidFill>
              </a:rPr>
              <a:t>Holbrook et al., 2014, </a:t>
            </a:r>
            <a:r>
              <a:rPr lang="en-US" sz="2400" i="1" dirty="0">
                <a:solidFill>
                  <a:schemeClr val="accent1"/>
                </a:solidFill>
              </a:rPr>
              <a:t>Emotion</a:t>
            </a:r>
            <a:endParaRPr lang="en-US" sz="2400" dirty="0">
              <a:solidFill>
                <a:schemeClr val="accent1"/>
              </a:solidFill>
            </a:endParaRPr>
          </a:p>
        </p:txBody>
      </p:sp>
    </p:spTree>
    <p:extLst>
      <p:ext uri="{BB962C8B-B14F-4D97-AF65-F5344CB8AC3E}">
        <p14:creationId xmlns:p14="http://schemas.microsoft.com/office/powerpoint/2010/main" val="3463698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233672-B56A-5046-AA27-7F47149398D5}"/>
              </a:ext>
            </a:extLst>
          </p:cNvPr>
          <p:cNvSpPr>
            <a:spLocks noGrp="1"/>
          </p:cNvSpPr>
          <p:nvPr>
            <p:ph type="title"/>
          </p:nvPr>
        </p:nvSpPr>
        <p:spPr>
          <a:xfrm>
            <a:off x="4937760" y="3865615"/>
            <a:ext cx="6757415" cy="1748006"/>
          </a:xfrm>
        </p:spPr>
        <p:txBody>
          <a:bodyPr vert="horz" lIns="91440" tIns="45720" rIns="91440" bIns="45720" rtlCol="0" anchor="t">
            <a:normAutofit/>
          </a:bodyPr>
          <a:lstStyle/>
          <a:p>
            <a:pPr algn="r"/>
            <a:r>
              <a:rPr lang="en-US" sz="2900" dirty="0"/>
              <a:t>Other research has linked aggression threat to formidable physical features such as size and weight </a:t>
            </a:r>
            <a:r>
              <a:rPr lang="en-US" sz="2900" b="1" dirty="0">
                <a:solidFill>
                  <a:schemeClr val="accent6"/>
                </a:solidFill>
              </a:rPr>
              <a:t>Fessler et al., 2012</a:t>
            </a:r>
            <a:endParaRPr lang="en-US" sz="2900" dirty="0">
              <a:solidFill>
                <a:schemeClr val="accent6"/>
              </a:solidFill>
            </a:endParaRPr>
          </a:p>
        </p:txBody>
      </p:sp>
      <p:pic>
        <p:nvPicPr>
          <p:cNvPr id="6" name="Graphic 5" descr="Body builder">
            <a:extLst>
              <a:ext uri="{FF2B5EF4-FFF2-40B4-BE49-F238E27FC236}">
                <a16:creationId xmlns:a16="http://schemas.microsoft.com/office/drawing/2014/main" id="{F70E0B9A-A943-BA49-9283-5141AF56E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914" y="2934031"/>
            <a:ext cx="2433099" cy="2433099"/>
          </a:xfrm>
          <a:prstGeom prst="rect">
            <a:avLst/>
          </a:prstGeom>
        </p:spPr>
      </p:pic>
      <p:pic>
        <p:nvPicPr>
          <p:cNvPr id="4" name="Graphic 3" descr="Angry face with no fill">
            <a:extLst>
              <a:ext uri="{FF2B5EF4-FFF2-40B4-BE49-F238E27FC236}">
                <a16:creationId xmlns:a16="http://schemas.microsoft.com/office/drawing/2014/main" id="{E89CA22F-A6B3-D746-880D-0A15239A1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7477" y="1138176"/>
            <a:ext cx="2135083" cy="2135083"/>
          </a:xfrm>
          <a:prstGeom prst="rect">
            <a:avLst/>
          </a:prstGeom>
        </p:spPr>
      </p:pic>
    </p:spTree>
    <p:extLst>
      <p:ext uri="{BB962C8B-B14F-4D97-AF65-F5344CB8AC3E}">
        <p14:creationId xmlns:p14="http://schemas.microsoft.com/office/powerpoint/2010/main" val="23140925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A1D7-2F99-BC4A-8519-7202DE72D6C8}"/>
              </a:ext>
            </a:extLst>
          </p:cNvPr>
          <p:cNvSpPr>
            <a:spLocks noGrp="1"/>
          </p:cNvSpPr>
          <p:nvPr>
            <p:ph type="title"/>
          </p:nvPr>
        </p:nvSpPr>
        <p:spPr>
          <a:xfrm>
            <a:off x="838200" y="811161"/>
            <a:ext cx="3335594" cy="5403370"/>
          </a:xfrm>
        </p:spPr>
        <p:txBody>
          <a:bodyPr>
            <a:normAutofit/>
          </a:bodyPr>
          <a:lstStyle/>
          <a:p>
            <a:r>
              <a:rPr lang="en-US" sz="4100" dirty="0">
                <a:solidFill>
                  <a:srgbClr val="FFFFFF"/>
                </a:solidFill>
              </a:rPr>
              <a:t>Researchers often test one anomalous facial feature at a time</a:t>
            </a:r>
            <a:br>
              <a:rPr lang="en-US" sz="4100" dirty="0">
                <a:solidFill>
                  <a:srgbClr val="FFFFFF"/>
                </a:solidFill>
              </a:rPr>
            </a:br>
            <a:br>
              <a:rPr lang="en-US" sz="4100" dirty="0">
                <a:solidFill>
                  <a:srgbClr val="FFFFFF"/>
                </a:solidFill>
              </a:rPr>
            </a:br>
            <a:r>
              <a:rPr lang="en-US" sz="4100" b="1" dirty="0">
                <a:solidFill>
                  <a:schemeClr val="accent2"/>
                </a:solidFill>
              </a:rPr>
              <a:t>Feature</a:t>
            </a:r>
            <a:r>
              <a:rPr lang="en-US" sz="4100" b="1" dirty="0">
                <a:solidFill>
                  <a:srgbClr val="FFFFFF"/>
                </a:solidFill>
              </a:rPr>
              <a:t> present vs. absent</a:t>
            </a:r>
          </a:p>
        </p:txBody>
      </p:sp>
      <p:graphicFrame>
        <p:nvGraphicFramePr>
          <p:cNvPr id="5" name="Content Placeholder 2">
            <a:extLst>
              <a:ext uri="{FF2B5EF4-FFF2-40B4-BE49-F238E27FC236}">
                <a16:creationId xmlns:a16="http://schemas.microsoft.com/office/drawing/2014/main" id="{6432A105-6961-4D20-BFAF-E272B6D49A00}"/>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752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95C2943-6848-D241-844F-3BDAC264951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D9D02D09-FA32-7147-80D5-4C73DEABD26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56ED06DA-2390-1B42-AE60-3489294DBBF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04C3EBA-3208-2847-90EC-2918C37D653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3518B5E9-6A84-C34F-9BBD-CF0297F2496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9ABB0AF7-9302-464F-AF50-48F70DF1C22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2097-E4F3-6C45-A288-524D72A2C2C8}"/>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3300"/>
              <a:t>People may mentally represent threats with different cues than those they react to (and vice versa)</a:t>
            </a:r>
          </a:p>
        </p:txBody>
      </p:sp>
      <p:pic>
        <p:nvPicPr>
          <p:cNvPr id="6" name="Graphic 5" descr="Siren">
            <a:extLst>
              <a:ext uri="{FF2B5EF4-FFF2-40B4-BE49-F238E27FC236}">
                <a16:creationId xmlns:a16="http://schemas.microsoft.com/office/drawing/2014/main" id="{7CA5279C-E09A-1E4F-B5D5-FD013657F6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4" name="Graphic 3" descr="Transfer">
            <a:extLst>
              <a:ext uri="{FF2B5EF4-FFF2-40B4-BE49-F238E27FC236}">
                <a16:creationId xmlns:a16="http://schemas.microsoft.com/office/drawing/2014/main" id="{C045F62D-0027-5543-A795-40D48096E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8" name="Graphic 7" descr="Thought bubble">
            <a:extLst>
              <a:ext uri="{FF2B5EF4-FFF2-40B4-BE49-F238E27FC236}">
                <a16:creationId xmlns:a16="http://schemas.microsoft.com/office/drawing/2014/main" id="{FBC601EE-E23F-354E-B58F-07230AB1F0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cxnSp>
        <p:nvCxnSpPr>
          <p:cNvPr id="13" name="Straight Connector 12">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9874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2EBF-BB87-C441-B9C9-E17BC7A42BA8}"/>
              </a:ext>
            </a:extLst>
          </p:cNvPr>
          <p:cNvSpPr>
            <a:spLocks noGrp="1"/>
          </p:cNvSpPr>
          <p:nvPr>
            <p:ph type="title"/>
          </p:nvPr>
        </p:nvSpPr>
        <p:spPr>
          <a:xfrm>
            <a:off x="960100" y="978102"/>
            <a:ext cx="10588434" cy="1062644"/>
          </a:xfrm>
        </p:spPr>
        <p:txBody>
          <a:bodyPr anchor="b">
            <a:normAutofit/>
          </a:bodyPr>
          <a:lstStyle/>
          <a:p>
            <a:r>
              <a:rPr lang="en-US" sz="3400" dirty="0"/>
              <a:t>People rate younger faces more trustworthy than older faces </a:t>
            </a:r>
            <a:r>
              <a:rPr lang="en-US" sz="3400" dirty="0" err="1">
                <a:solidFill>
                  <a:schemeClr val="accent4"/>
                </a:solidFill>
              </a:rPr>
              <a:t>Zebrowitz</a:t>
            </a:r>
            <a:r>
              <a:rPr lang="en-US" sz="3400" dirty="0">
                <a:solidFill>
                  <a:schemeClr val="accent4"/>
                </a:solidFill>
              </a:rPr>
              <a:t> &amp; Franklin Jr, 2014</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Baby">
            <a:extLst>
              <a:ext uri="{FF2B5EF4-FFF2-40B4-BE49-F238E27FC236}">
                <a16:creationId xmlns:a16="http://schemas.microsoft.com/office/drawing/2014/main" id="{70B4DE99-E898-9541-AA87-E95DE77B7F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F836C833-1C96-F740-826F-41CD87A8F8CA}"/>
              </a:ext>
            </a:extLst>
          </p:cNvPr>
          <p:cNvSpPr>
            <a:spLocks noGrp="1"/>
          </p:cNvSpPr>
          <p:nvPr>
            <p:ph idx="1"/>
          </p:nvPr>
        </p:nvSpPr>
        <p:spPr>
          <a:xfrm>
            <a:off x="4955354" y="2682433"/>
            <a:ext cx="6282169" cy="3215749"/>
          </a:xfrm>
        </p:spPr>
        <p:txBody>
          <a:bodyPr>
            <a:normAutofit/>
          </a:bodyPr>
          <a:lstStyle/>
          <a:p>
            <a:pPr marL="0" indent="0">
              <a:buNone/>
            </a:pPr>
            <a:r>
              <a:rPr lang="en-US" sz="2400" dirty="0"/>
              <a:t>But do you think of trustworthy people as young?</a:t>
            </a:r>
          </a:p>
        </p:txBody>
      </p:sp>
    </p:spTree>
    <p:extLst>
      <p:ext uri="{BB962C8B-B14F-4D97-AF65-F5344CB8AC3E}">
        <p14:creationId xmlns:p14="http://schemas.microsoft.com/office/powerpoint/2010/main" val="34714080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F1DB-0164-C044-929D-325E036C9F91}"/>
              </a:ext>
            </a:extLst>
          </p:cNvPr>
          <p:cNvSpPr>
            <a:spLocks noGrp="1"/>
          </p:cNvSpPr>
          <p:nvPr>
            <p:ph type="title"/>
          </p:nvPr>
        </p:nvSpPr>
        <p:spPr/>
        <p:txBody>
          <a:bodyPr/>
          <a:lstStyle/>
          <a:p>
            <a:r>
              <a:rPr lang="en-US" dirty="0"/>
              <a:t>Our Expectations</a:t>
            </a:r>
          </a:p>
        </p:txBody>
      </p:sp>
      <p:graphicFrame>
        <p:nvGraphicFramePr>
          <p:cNvPr id="5" name="Content Placeholder 2">
            <a:extLst>
              <a:ext uri="{FF2B5EF4-FFF2-40B4-BE49-F238E27FC236}">
                <a16:creationId xmlns:a16="http://schemas.microsoft.com/office/drawing/2014/main" id="{AAF0B146-E9F9-492D-8FF5-FDD1FD952B2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8156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3B6E51-D94A-5744-B315-76FB52C05B22}"/>
              </a:ext>
            </a:extLst>
          </p:cNvPr>
          <p:cNvSpPr>
            <a:spLocks noGrp="1"/>
          </p:cNvSpPr>
          <p:nvPr>
            <p:ph type="title"/>
          </p:nvPr>
        </p:nvSpPr>
        <p:spPr>
          <a:xfrm>
            <a:off x="4937760" y="3865615"/>
            <a:ext cx="6757415" cy="1748006"/>
          </a:xfrm>
        </p:spPr>
        <p:txBody>
          <a:bodyPr vert="horz" lIns="91440" tIns="45720" rIns="91440" bIns="45720" rtlCol="0" anchor="t">
            <a:normAutofit/>
          </a:bodyPr>
          <a:lstStyle/>
          <a:p>
            <a:pPr algn="r"/>
            <a:r>
              <a:rPr lang="en-US" sz="5600"/>
              <a:t>Threat-Specific Hypothesis</a:t>
            </a:r>
          </a:p>
        </p:txBody>
      </p:sp>
      <p:sp>
        <p:nvSpPr>
          <p:cNvPr id="3" name="Content Placeholder 2">
            <a:extLst>
              <a:ext uri="{FF2B5EF4-FFF2-40B4-BE49-F238E27FC236}">
                <a16:creationId xmlns:a16="http://schemas.microsoft.com/office/drawing/2014/main" id="{BC04C117-D334-B246-94C1-D35F32B28FC5}"/>
              </a:ext>
            </a:extLst>
          </p:cNvPr>
          <p:cNvSpPr>
            <a:spLocks noGrp="1"/>
          </p:cNvSpPr>
          <p:nvPr>
            <p:ph idx="1"/>
          </p:nvPr>
        </p:nvSpPr>
        <p:spPr>
          <a:xfrm>
            <a:off x="7516365" y="917226"/>
            <a:ext cx="4178808" cy="2948389"/>
          </a:xfrm>
        </p:spPr>
        <p:txBody>
          <a:bodyPr vert="horz" lIns="91440" tIns="45720" rIns="91440" bIns="45720" rtlCol="0" anchor="b">
            <a:normAutofit/>
          </a:bodyPr>
          <a:lstStyle/>
          <a:p>
            <a:pPr marL="0" indent="0" algn="r">
              <a:buNone/>
            </a:pPr>
            <a:r>
              <a:rPr lang="en-US" sz="2400"/>
              <a:t>Threat representations will primarily include cues specific to and diagnostic of that threat.</a:t>
            </a:r>
          </a:p>
        </p:txBody>
      </p:sp>
      <p:pic>
        <p:nvPicPr>
          <p:cNvPr id="7" name="Graphic 6" descr="Bug">
            <a:extLst>
              <a:ext uri="{FF2B5EF4-FFF2-40B4-BE49-F238E27FC236}">
                <a16:creationId xmlns:a16="http://schemas.microsoft.com/office/drawing/2014/main" id="{CBB35756-971E-4B43-93DE-3DC36F6E7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914" y="2934031"/>
            <a:ext cx="2433099" cy="2433099"/>
          </a:xfrm>
          <a:prstGeom prst="rect">
            <a:avLst/>
          </a:prstGeom>
        </p:spPr>
      </p:pic>
      <p:pic>
        <p:nvPicPr>
          <p:cNvPr id="5" name="Graphic 4" descr="Angry face with no fill">
            <a:extLst>
              <a:ext uri="{FF2B5EF4-FFF2-40B4-BE49-F238E27FC236}">
                <a16:creationId xmlns:a16="http://schemas.microsoft.com/office/drawing/2014/main" id="{05A7E5FD-C6D5-1849-A08E-2A48840D81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7477" y="1138176"/>
            <a:ext cx="2135083" cy="2135083"/>
          </a:xfrm>
          <a:prstGeom prst="rect">
            <a:avLst/>
          </a:prstGeom>
        </p:spPr>
      </p:pic>
    </p:spTree>
    <p:extLst>
      <p:ext uri="{BB962C8B-B14F-4D97-AF65-F5344CB8AC3E}">
        <p14:creationId xmlns:p14="http://schemas.microsoft.com/office/powerpoint/2010/main" val="38157949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59154-BF15-1541-8B35-AA03E6AAF2B5}"/>
              </a:ext>
            </a:extLst>
          </p:cNvPr>
          <p:cNvSpPr>
            <a:spLocks noGrp="1"/>
          </p:cNvSpPr>
          <p:nvPr>
            <p:ph type="title"/>
          </p:nvPr>
        </p:nvSpPr>
        <p:spPr>
          <a:xfrm>
            <a:off x="5867475" y="847827"/>
            <a:ext cx="5408813" cy="1169585"/>
          </a:xfrm>
        </p:spPr>
        <p:txBody>
          <a:bodyPr anchor="b">
            <a:normAutofit/>
          </a:bodyPr>
          <a:lstStyle/>
          <a:p>
            <a:r>
              <a:rPr lang="en-US" sz="3700"/>
              <a:t>Threat-Combination Hypothesis</a:t>
            </a:r>
          </a:p>
        </p:txBody>
      </p:sp>
      <p:pic>
        <p:nvPicPr>
          <p:cNvPr id="7" name="Graphic 6" descr="Angry face with solid fill">
            <a:extLst>
              <a:ext uri="{FF2B5EF4-FFF2-40B4-BE49-F238E27FC236}">
                <a16:creationId xmlns:a16="http://schemas.microsoft.com/office/drawing/2014/main" id="{7B72CF73-3E28-A544-A947-8DB508B897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8374" y="774285"/>
            <a:ext cx="2581173" cy="2581173"/>
          </a:xfrm>
          <a:prstGeom prst="rect">
            <a:avLst/>
          </a:prstGeom>
        </p:spPr>
      </p:pic>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ngry face with no fill">
            <a:extLst>
              <a:ext uri="{FF2B5EF4-FFF2-40B4-BE49-F238E27FC236}">
                <a16:creationId xmlns:a16="http://schemas.microsoft.com/office/drawing/2014/main" id="{8457C63D-8DF6-EC48-BC28-78FD141410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8374" y="3575074"/>
            <a:ext cx="2581173" cy="2581173"/>
          </a:xfrm>
          <a:prstGeom prst="rect">
            <a:avLst/>
          </a:prstGeom>
        </p:spPr>
      </p:pic>
      <p:sp>
        <p:nvSpPr>
          <p:cNvPr id="3" name="Content Placeholder 2">
            <a:extLst>
              <a:ext uri="{FF2B5EF4-FFF2-40B4-BE49-F238E27FC236}">
                <a16:creationId xmlns:a16="http://schemas.microsoft.com/office/drawing/2014/main" id="{B8501B87-D067-C443-9703-0EAC1F1781A5}"/>
              </a:ext>
            </a:extLst>
          </p:cNvPr>
          <p:cNvSpPr>
            <a:spLocks noGrp="1"/>
          </p:cNvSpPr>
          <p:nvPr>
            <p:ph idx="1"/>
          </p:nvPr>
        </p:nvSpPr>
        <p:spPr>
          <a:xfrm>
            <a:off x="5868786" y="2508105"/>
            <a:ext cx="5408813" cy="3632493"/>
          </a:xfrm>
        </p:spPr>
        <p:txBody>
          <a:bodyPr anchor="ctr">
            <a:normAutofit/>
          </a:bodyPr>
          <a:lstStyle/>
          <a:p>
            <a:pPr marL="0" indent="0">
              <a:buNone/>
            </a:pPr>
            <a:r>
              <a:rPr lang="en-US" sz="3200" dirty="0"/>
              <a:t>Threat representations will include a combination of threat cues common across multiple types of threats</a:t>
            </a:r>
          </a:p>
        </p:txBody>
      </p:sp>
    </p:spTree>
    <p:extLst>
      <p:ext uri="{BB962C8B-B14F-4D97-AF65-F5344CB8AC3E}">
        <p14:creationId xmlns:p14="http://schemas.microsoft.com/office/powerpoint/2010/main" val="156666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33EBF-06BC-E748-BA4D-604D3FB261D6}"/>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4200" kern="1200">
                <a:solidFill>
                  <a:schemeClr val="tx1"/>
                </a:solidFill>
                <a:latin typeface="+mj-lt"/>
                <a:ea typeface="+mj-ea"/>
                <a:cs typeface="+mj-cs"/>
              </a:rPr>
              <a:t>How do oysters know when the tide changes?</a:t>
            </a:r>
          </a:p>
        </p:txBody>
      </p:sp>
      <p:pic>
        <p:nvPicPr>
          <p:cNvPr id="2050" name="Picture 2">
            <a:extLst>
              <a:ext uri="{FF2B5EF4-FFF2-40B4-BE49-F238E27FC236}">
                <a16:creationId xmlns:a16="http://schemas.microsoft.com/office/drawing/2014/main" id="{E89460C4-CF5C-D346-AD21-608BA2FA04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868" r="-2" b="26566"/>
          <a:stretch/>
        </p:blipFill>
        <p:spPr bwMode="auto">
          <a:xfrm>
            <a:off x="20" y="10"/>
            <a:ext cx="6095974" cy="42525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uidelines: Brand Tools - Northwestern University">
            <a:extLst>
              <a:ext uri="{FF2B5EF4-FFF2-40B4-BE49-F238E27FC236}">
                <a16:creationId xmlns:a16="http://schemas.microsoft.com/office/drawing/2014/main" id="{D2A1D802-11CC-E04C-AE9A-D18368B0FA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82" r="9834"/>
          <a:stretch/>
        </p:blipFill>
        <p:spPr bwMode="auto">
          <a:xfrm>
            <a:off x="6095999" y="-681"/>
            <a:ext cx="6096001" cy="4253215"/>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C65C6D-266C-944C-A8AB-7CA7E5B126FF}"/>
              </a:ext>
            </a:extLst>
          </p:cNvPr>
          <p:cNvSpPr txBox="1"/>
          <p:nvPr/>
        </p:nvSpPr>
        <p:spPr>
          <a:xfrm>
            <a:off x="158496" y="6342354"/>
            <a:ext cx="4455066" cy="369332"/>
          </a:xfrm>
          <a:prstGeom prst="rect">
            <a:avLst/>
          </a:prstGeom>
          <a:noFill/>
        </p:spPr>
        <p:txBody>
          <a:bodyPr wrap="none" rtlCol="0">
            <a:spAutoFit/>
          </a:bodyPr>
          <a:lstStyle/>
          <a:p>
            <a:r>
              <a:rPr lang="en-US" b="1" dirty="0">
                <a:solidFill>
                  <a:schemeClr val="accent4"/>
                </a:solidFill>
                <a:latin typeface="Gill Sans MT" panose="020B0502020104020203" pitchFamily="34" charset="77"/>
                <a:ea typeface="Helvetica" charset="0"/>
                <a:cs typeface="Helvetica" charset="0"/>
              </a:rPr>
              <a:t>Brown, 1954; Schaller &amp; </a:t>
            </a:r>
            <a:r>
              <a:rPr lang="en-US" b="1" dirty="0" err="1">
                <a:solidFill>
                  <a:schemeClr val="accent4"/>
                </a:solidFill>
                <a:latin typeface="Gill Sans MT" panose="020B0502020104020203" pitchFamily="34" charset="77"/>
                <a:ea typeface="Helvetica" charset="0"/>
                <a:cs typeface="Helvetica" charset="0"/>
              </a:rPr>
              <a:t>Neuberg</a:t>
            </a:r>
            <a:r>
              <a:rPr lang="en-US" b="1" dirty="0">
                <a:solidFill>
                  <a:schemeClr val="accent4"/>
                </a:solidFill>
                <a:latin typeface="Gill Sans MT" panose="020B0502020104020203" pitchFamily="34" charset="77"/>
                <a:ea typeface="Helvetica" charset="0"/>
                <a:cs typeface="Helvetica" charset="0"/>
              </a:rPr>
              <a:t>, 2012</a:t>
            </a:r>
          </a:p>
        </p:txBody>
      </p:sp>
    </p:spTree>
    <p:extLst>
      <p:ext uri="{BB962C8B-B14F-4D97-AF65-F5344CB8AC3E}">
        <p14:creationId xmlns:p14="http://schemas.microsoft.com/office/powerpoint/2010/main" val="13875481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erson wearing a hat&#10;&#10;Description automatically generated">
            <a:extLst>
              <a:ext uri="{FF2B5EF4-FFF2-40B4-BE49-F238E27FC236}">
                <a16:creationId xmlns:a16="http://schemas.microsoft.com/office/drawing/2014/main" id="{2183535F-E2C2-5644-9EEE-E1ABEEA64BFF}"/>
              </a:ext>
            </a:extLst>
          </p:cNvPr>
          <p:cNvPicPr>
            <a:picLocks noChangeAspect="1"/>
          </p:cNvPicPr>
          <p:nvPr/>
        </p:nvPicPr>
        <p:blipFill rotWithShape="1">
          <a:blip r:embed="rId3"/>
          <a:srcRect l="7763" r="6904" b="1"/>
          <a:stretch/>
        </p:blipFill>
        <p:spPr>
          <a:xfrm>
            <a:off x="20" y="10"/>
            <a:ext cx="12191980" cy="6857990"/>
          </a:xfrm>
          <a:prstGeom prst="rect">
            <a:avLst/>
          </a:prstGeom>
        </p:spPr>
      </p:pic>
      <p:sp>
        <p:nvSpPr>
          <p:cNvPr id="3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2E458E6-5C8A-AE4A-994A-F5A02178DD97}"/>
              </a:ext>
            </a:extLst>
          </p:cNvPr>
          <p:cNvSpPr>
            <a:spLocks noGrp="1"/>
          </p:cNvSpPr>
          <p:nvPr>
            <p:ph type="title"/>
          </p:nvPr>
        </p:nvSpPr>
        <p:spPr>
          <a:xfrm>
            <a:off x="709448" y="1913950"/>
            <a:ext cx="4204137" cy="1342754"/>
          </a:xfrm>
        </p:spPr>
        <p:txBody>
          <a:bodyPr>
            <a:normAutofit/>
          </a:bodyPr>
          <a:lstStyle/>
          <a:p>
            <a:pPr algn="ctr"/>
            <a:r>
              <a:rPr lang="en-US" sz="3100"/>
              <a:t>How did I measure mental representations?</a:t>
            </a:r>
          </a:p>
        </p:txBody>
      </p:sp>
      <p:cxnSp>
        <p:nvCxnSpPr>
          <p:cNvPr id="21" name="Straight Connector 2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42B6BE-9D0F-9949-A3C9-C1034CBEF819}"/>
              </a:ext>
            </a:extLst>
          </p:cNvPr>
          <p:cNvSpPr>
            <a:spLocks noGrp="1"/>
          </p:cNvSpPr>
          <p:nvPr>
            <p:ph idx="1"/>
          </p:nvPr>
        </p:nvSpPr>
        <p:spPr>
          <a:xfrm>
            <a:off x="525516" y="3417573"/>
            <a:ext cx="4593021" cy="2619839"/>
          </a:xfrm>
        </p:spPr>
        <p:txBody>
          <a:bodyPr anchor="ctr">
            <a:normAutofit/>
          </a:bodyPr>
          <a:lstStyle/>
          <a:p>
            <a:pPr marL="0" indent="0">
              <a:buNone/>
            </a:pPr>
            <a:r>
              <a:rPr lang="en-US" sz="1800" dirty="0">
                <a:solidFill>
                  <a:schemeClr val="accent1"/>
                </a:solidFill>
              </a:rPr>
              <a:t>Study 1. </a:t>
            </a:r>
            <a:r>
              <a:rPr lang="en-US" sz="1800" dirty="0"/>
              <a:t>List visible traits associated with infected people</a:t>
            </a:r>
          </a:p>
          <a:p>
            <a:pPr marL="0" indent="0">
              <a:buNone/>
            </a:pPr>
            <a:r>
              <a:rPr lang="en-US" sz="1800" dirty="0">
                <a:solidFill>
                  <a:schemeClr val="accent1"/>
                </a:solidFill>
              </a:rPr>
              <a:t>Study 2. </a:t>
            </a:r>
            <a:r>
              <a:rPr lang="en-US" sz="1800" dirty="0"/>
              <a:t>Draw pictures of infected people</a:t>
            </a:r>
          </a:p>
          <a:p>
            <a:pPr marL="0" indent="0">
              <a:buNone/>
            </a:pPr>
            <a:r>
              <a:rPr lang="en-US" sz="1800" dirty="0">
                <a:solidFill>
                  <a:schemeClr val="accent1"/>
                </a:solidFill>
              </a:rPr>
              <a:t>Studies 3-5. </a:t>
            </a:r>
            <a:r>
              <a:rPr lang="en-US" sz="1800" dirty="0"/>
              <a:t>Select images that look like infected people</a:t>
            </a:r>
          </a:p>
        </p:txBody>
      </p:sp>
    </p:spTree>
    <p:extLst>
      <p:ext uri="{BB962C8B-B14F-4D97-AF65-F5344CB8AC3E}">
        <p14:creationId xmlns:p14="http://schemas.microsoft.com/office/powerpoint/2010/main" val="854322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F005-8324-894C-90D2-161417BFE33A}"/>
              </a:ext>
            </a:extLst>
          </p:cNvPr>
          <p:cNvSpPr>
            <a:spLocks noGrp="1"/>
          </p:cNvSpPr>
          <p:nvPr>
            <p:ph type="title"/>
          </p:nvPr>
        </p:nvSpPr>
        <p:spPr>
          <a:xfrm>
            <a:off x="5234260" y="785611"/>
            <a:ext cx="5992540" cy="1314853"/>
          </a:xfrm>
        </p:spPr>
        <p:txBody>
          <a:bodyPr anchor="b">
            <a:normAutofit/>
          </a:bodyPr>
          <a:lstStyle/>
          <a:p>
            <a:r>
              <a:rPr lang="en-US" sz="4000"/>
              <a:t>How did I measure features of mental representations?</a:t>
            </a:r>
          </a:p>
        </p:txBody>
      </p:sp>
      <p:sp>
        <p:nvSpPr>
          <p:cNvPr id="3" name="Content Placeholder 2">
            <a:extLst>
              <a:ext uri="{FF2B5EF4-FFF2-40B4-BE49-F238E27FC236}">
                <a16:creationId xmlns:a16="http://schemas.microsoft.com/office/drawing/2014/main" id="{6A099EBB-00D6-F545-A021-36C56D6FE3A1}"/>
              </a:ext>
            </a:extLst>
          </p:cNvPr>
          <p:cNvSpPr>
            <a:spLocks noGrp="1"/>
          </p:cNvSpPr>
          <p:nvPr>
            <p:ph idx="1"/>
          </p:nvPr>
        </p:nvSpPr>
        <p:spPr>
          <a:xfrm>
            <a:off x="5054958" y="2743937"/>
            <a:ext cx="6147073" cy="3108424"/>
          </a:xfrm>
        </p:spPr>
        <p:txBody>
          <a:bodyPr>
            <a:normAutofit/>
          </a:bodyPr>
          <a:lstStyle/>
          <a:p>
            <a:pPr marL="0" indent="0">
              <a:buNone/>
            </a:pPr>
            <a:r>
              <a:rPr lang="en-US" sz="2400" dirty="0">
                <a:solidFill>
                  <a:schemeClr val="accent1"/>
                </a:solidFill>
              </a:rPr>
              <a:t>Trait listing. </a:t>
            </a:r>
            <a:r>
              <a:rPr lang="en-US" sz="2400" dirty="0"/>
              <a:t>Counted the most frequent words used to describe traits</a:t>
            </a:r>
          </a:p>
          <a:p>
            <a:pPr marL="0" indent="0">
              <a:buNone/>
            </a:pPr>
            <a:r>
              <a:rPr lang="en-US" sz="2400" dirty="0">
                <a:solidFill>
                  <a:schemeClr val="accent1"/>
                </a:solidFill>
              </a:rPr>
              <a:t>Drawings. </a:t>
            </a:r>
            <a:r>
              <a:rPr lang="en-US" sz="2400" dirty="0"/>
              <a:t>Had independent participants rate subjective features they saw in the drawings</a:t>
            </a:r>
          </a:p>
          <a:p>
            <a:pPr marL="0" indent="0">
              <a:buNone/>
            </a:pPr>
            <a:r>
              <a:rPr lang="en-US" sz="2400" dirty="0">
                <a:solidFill>
                  <a:schemeClr val="accent1"/>
                </a:solidFill>
              </a:rPr>
              <a:t>Image classification.  </a:t>
            </a:r>
            <a:r>
              <a:rPr lang="en-US" sz="2400" dirty="0"/>
              <a:t>Averaged the images selected and had independent participants rate subjective features they saw in the images </a:t>
            </a:r>
          </a:p>
        </p:txBody>
      </p:sp>
      <p:sp>
        <p:nvSpPr>
          <p:cNvPr id="9" name="Rectangle 8">
            <a:extLst>
              <a:ext uri="{FF2B5EF4-FFF2-40B4-BE49-F238E27FC236}">
                <a16:creationId xmlns:a16="http://schemas.microsoft.com/office/drawing/2014/main" id="{85EE8969-963B-4684-B457-EC3E23FEE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654296" cy="6861717"/>
          </a:xfrm>
          <a:prstGeom prst="rect">
            <a:avLst/>
          </a:prstGeom>
          <a:solidFill>
            <a:schemeClr val="bg1">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1" name="Rounded Rectangle 13">
            <a:extLst>
              <a:ext uri="{FF2B5EF4-FFF2-40B4-BE49-F238E27FC236}">
                <a16:creationId xmlns:a16="http://schemas.microsoft.com/office/drawing/2014/main" id="{FF6CD192-AEC2-4532-8B04-F02223764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655" y="986164"/>
            <a:ext cx="3373935" cy="4358546"/>
          </a:xfrm>
          <a:prstGeom prst="roundRect">
            <a:avLst>
              <a:gd name="adj" fmla="val 2462"/>
            </a:avLst>
          </a:prstGeom>
          <a:solidFill>
            <a:schemeClr val="bg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Target Audience">
            <a:extLst>
              <a:ext uri="{FF2B5EF4-FFF2-40B4-BE49-F238E27FC236}">
                <a16:creationId xmlns:a16="http://schemas.microsoft.com/office/drawing/2014/main" id="{30EF38A1-2606-8448-AFAC-293FDC3EE2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970" y="1849335"/>
            <a:ext cx="2679741" cy="2679741"/>
          </a:xfrm>
          <a:prstGeom prst="rect">
            <a:avLst/>
          </a:prstGeom>
        </p:spPr>
      </p:pic>
      <p:cxnSp>
        <p:nvCxnSpPr>
          <p:cNvPr id="13" name="Straight Connector 12">
            <a:extLst>
              <a:ext uri="{FF2B5EF4-FFF2-40B4-BE49-F238E27FC236}">
                <a16:creationId xmlns:a16="http://schemas.microsoft.com/office/drawing/2014/main" id="{ED22D97A-9000-40A1-A671-A23DB8BF9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54983" y="2422200"/>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822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07F0AFCF-347D-9E40-99F1-8D7B0AB7869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Sample Characteristics</a:t>
            </a:r>
          </a:p>
        </p:txBody>
      </p:sp>
      <p:graphicFrame>
        <p:nvGraphicFramePr>
          <p:cNvPr id="5" name="Table 4">
            <a:extLst>
              <a:ext uri="{FF2B5EF4-FFF2-40B4-BE49-F238E27FC236}">
                <a16:creationId xmlns:a16="http://schemas.microsoft.com/office/drawing/2014/main" id="{73F95C63-BACD-9144-A411-DDADA1276767}"/>
              </a:ext>
            </a:extLst>
          </p:cNvPr>
          <p:cNvGraphicFramePr>
            <a:graphicFrameLocks noGrp="1"/>
          </p:cNvGraphicFramePr>
          <p:nvPr>
            <p:extLst>
              <p:ext uri="{D42A27DB-BD31-4B8C-83A1-F6EECF244321}">
                <p14:modId xmlns:p14="http://schemas.microsoft.com/office/powerpoint/2010/main" val="2278343687"/>
              </p:ext>
            </p:extLst>
          </p:nvPr>
        </p:nvGraphicFramePr>
        <p:xfrm>
          <a:off x="838200" y="2394440"/>
          <a:ext cx="10515604" cy="3655020"/>
        </p:xfrm>
        <a:graphic>
          <a:graphicData uri="http://schemas.openxmlformats.org/drawingml/2006/table">
            <a:tbl>
              <a:tblPr firstRow="1" bandRow="1">
                <a:tableStyleId>{5C22544A-7EE6-4342-B048-85BDC9FD1C3A}</a:tableStyleId>
              </a:tblPr>
              <a:tblGrid>
                <a:gridCol w="960968">
                  <a:extLst>
                    <a:ext uri="{9D8B030D-6E8A-4147-A177-3AD203B41FA5}">
                      <a16:colId xmlns:a16="http://schemas.microsoft.com/office/drawing/2014/main" val="3254923267"/>
                    </a:ext>
                  </a:extLst>
                </a:gridCol>
                <a:gridCol w="1839626">
                  <a:extLst>
                    <a:ext uri="{9D8B030D-6E8A-4147-A177-3AD203B41FA5}">
                      <a16:colId xmlns:a16="http://schemas.microsoft.com/office/drawing/2014/main" val="140531962"/>
                    </a:ext>
                  </a:extLst>
                </a:gridCol>
                <a:gridCol w="1203356">
                  <a:extLst>
                    <a:ext uri="{9D8B030D-6E8A-4147-A177-3AD203B41FA5}">
                      <a16:colId xmlns:a16="http://schemas.microsoft.com/office/drawing/2014/main" val="1897656161"/>
                    </a:ext>
                  </a:extLst>
                </a:gridCol>
                <a:gridCol w="758977">
                  <a:extLst>
                    <a:ext uri="{9D8B030D-6E8A-4147-A177-3AD203B41FA5}">
                      <a16:colId xmlns:a16="http://schemas.microsoft.com/office/drawing/2014/main" val="3062099076"/>
                    </a:ext>
                  </a:extLst>
                </a:gridCol>
                <a:gridCol w="1314450">
                  <a:extLst>
                    <a:ext uri="{9D8B030D-6E8A-4147-A177-3AD203B41FA5}">
                      <a16:colId xmlns:a16="http://schemas.microsoft.com/office/drawing/2014/main" val="1415343591"/>
                    </a:ext>
                  </a:extLst>
                </a:gridCol>
                <a:gridCol w="1587137">
                  <a:extLst>
                    <a:ext uri="{9D8B030D-6E8A-4147-A177-3AD203B41FA5}">
                      <a16:colId xmlns:a16="http://schemas.microsoft.com/office/drawing/2014/main" val="630373120"/>
                    </a:ext>
                  </a:extLst>
                </a:gridCol>
                <a:gridCol w="1425545">
                  <a:extLst>
                    <a:ext uri="{9D8B030D-6E8A-4147-A177-3AD203B41FA5}">
                      <a16:colId xmlns:a16="http://schemas.microsoft.com/office/drawing/2014/main" val="1358708121"/>
                    </a:ext>
                  </a:extLst>
                </a:gridCol>
                <a:gridCol w="1425545">
                  <a:extLst>
                    <a:ext uri="{9D8B030D-6E8A-4147-A177-3AD203B41FA5}">
                      <a16:colId xmlns:a16="http://schemas.microsoft.com/office/drawing/2014/main" val="507116575"/>
                    </a:ext>
                  </a:extLst>
                </a:gridCol>
              </a:tblGrid>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Study</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Source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Role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N</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Excluded</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Age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Women</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White</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1624866721"/>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Undergraduate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Lister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117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0 (0%)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18.84 (0.81)</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49 (42%)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64 (55%)</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2719438576"/>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Undergraduate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Artist</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147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0 (0%)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19.00 (0.90)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97 (66%)</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90 (61%)</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2737315950"/>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Rater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129</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14 (10%)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36.55 (11.74)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76 (59%)</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99 (77%)</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1746736153"/>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Undergraduate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Chooser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 (2%)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19.13 (1.70)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45 (48%)</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72 (77%)</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47802994"/>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Rater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272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18 (6%)</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35.68 (11.07)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139 (51%)</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197 (72%)</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1863163533"/>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Undergraduate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Chooser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205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0 (0%)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18.75 (0.92)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153 (75%)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180 (88%)</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502034011"/>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Rater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464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50 (10%)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37.97 (12.27)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242 (52%)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301 (65%)</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3695085922"/>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Chooser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200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44 (18%)</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36.94 (11.38)</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92 (46%)</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149 (75%)</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587972416"/>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Rater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505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37 (7%)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35.46 (10.88)</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272 (54%)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384 (76%)</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3701523063"/>
                  </a:ext>
                </a:extLst>
              </a:tr>
            </a:tbl>
          </a:graphicData>
        </a:graphic>
      </p:graphicFrame>
    </p:spTree>
    <p:extLst>
      <p:ext uri="{BB962C8B-B14F-4D97-AF65-F5344CB8AC3E}">
        <p14:creationId xmlns:p14="http://schemas.microsoft.com/office/powerpoint/2010/main" val="665673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1075767" y="1188637"/>
            <a:ext cx="2988234" cy="4480726"/>
          </a:xfrm>
        </p:spPr>
        <p:txBody>
          <a:bodyPr>
            <a:normAutofit/>
          </a:bodyPr>
          <a:lstStyle/>
          <a:p>
            <a:pPr algn="r"/>
            <a:r>
              <a:rPr lang="en-US" sz="6600"/>
              <a:t>Study 1 Goals</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5255260" y="1648870"/>
            <a:ext cx="4702848" cy="3560260"/>
          </a:xfrm>
        </p:spPr>
        <p:txBody>
          <a:bodyPr anchor="ctr">
            <a:normAutofit/>
          </a:bodyPr>
          <a:lstStyle/>
          <a:p>
            <a:pPr marL="0" indent="0">
              <a:buNone/>
            </a:pPr>
            <a:r>
              <a:rPr lang="en-US" dirty="0"/>
              <a:t>List visible traits associated with infected people and violent people (as a comparison)</a:t>
            </a:r>
          </a:p>
          <a:p>
            <a:pPr marL="0" indent="0">
              <a:buNone/>
            </a:pPr>
            <a:endParaRPr lang="en-US" dirty="0"/>
          </a:p>
          <a:p>
            <a:pPr marL="0" indent="0">
              <a:buNone/>
            </a:pPr>
            <a:r>
              <a:rPr lang="en-US" dirty="0"/>
              <a:t>Count the most frequent words used to describe each threat category</a:t>
            </a:r>
          </a:p>
        </p:txBody>
      </p:sp>
    </p:spTree>
    <p:extLst>
      <p:ext uri="{BB962C8B-B14F-4D97-AF65-F5344CB8AC3E}">
        <p14:creationId xmlns:p14="http://schemas.microsoft.com/office/powerpoint/2010/main" val="32160504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B0012-7BBE-C740-8032-44CD8A863586}"/>
              </a:ext>
            </a:extLst>
          </p:cNvPr>
          <p:cNvSpPr>
            <a:spLocks noGrp="1"/>
          </p:cNvSpPr>
          <p:nvPr>
            <p:ph type="title"/>
          </p:nvPr>
        </p:nvSpPr>
        <p:spPr>
          <a:xfrm>
            <a:off x="1016805" y="1345958"/>
            <a:ext cx="4193196" cy="4166085"/>
          </a:xfrm>
        </p:spPr>
        <p:txBody>
          <a:bodyPr>
            <a:normAutofit/>
          </a:bodyPr>
          <a:lstStyle/>
          <a:p>
            <a:r>
              <a:rPr lang="en-US" sz="4600"/>
              <a:t>Instructions</a:t>
            </a:r>
          </a:p>
        </p:txBody>
      </p:sp>
      <p:grpSp>
        <p:nvGrpSpPr>
          <p:cNvPr id="14" name="Group 13">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5"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89284EC-0C52-7544-B626-53A7CC4EC0CE}"/>
              </a:ext>
            </a:extLst>
          </p:cNvPr>
          <p:cNvSpPr>
            <a:spLocks noGrp="1"/>
          </p:cNvSpPr>
          <p:nvPr>
            <p:ph idx="1"/>
          </p:nvPr>
        </p:nvSpPr>
        <p:spPr>
          <a:xfrm>
            <a:off x="6229734" y="750307"/>
            <a:ext cx="5369326" cy="5357387"/>
          </a:xfrm>
        </p:spPr>
        <p:txBody>
          <a:bodyPr anchor="ctr">
            <a:normAutofit/>
          </a:bodyPr>
          <a:lstStyle/>
          <a:p>
            <a:pPr marL="0" indent="0">
              <a:buNone/>
            </a:pPr>
            <a:r>
              <a:rPr lang="en-US" sz="3200" dirty="0"/>
              <a:t>In this task, we'd like you to imagine two specific kinds of people. Specifically, what do these kinds of people look like? When you imagine either of these kinds of people, what traits can you see these people having?</a:t>
            </a:r>
          </a:p>
          <a:p>
            <a:pPr marL="0" indent="0">
              <a:buNone/>
            </a:pPr>
            <a:endParaRPr lang="en-US" sz="3200" dirty="0"/>
          </a:p>
        </p:txBody>
      </p:sp>
    </p:spTree>
    <p:extLst>
      <p:ext uri="{BB962C8B-B14F-4D97-AF65-F5344CB8AC3E}">
        <p14:creationId xmlns:p14="http://schemas.microsoft.com/office/powerpoint/2010/main" val="21090813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EA79220-1197-B74C-BCDC-45DD59136D74}"/>
              </a:ext>
            </a:extLst>
          </p:cNvPr>
          <p:cNvSpPr>
            <a:spLocks noGrp="1"/>
          </p:cNvSpPr>
          <p:nvPr>
            <p:ph type="title"/>
          </p:nvPr>
        </p:nvSpPr>
        <p:spPr>
          <a:xfrm>
            <a:off x="1286932" y="1204109"/>
            <a:ext cx="10023398" cy="857894"/>
          </a:xfrm>
        </p:spPr>
        <p:txBody>
          <a:bodyPr vert="horz" lIns="91440" tIns="45720" rIns="91440" bIns="45720" rtlCol="0" anchor="ctr">
            <a:normAutofit/>
          </a:bodyPr>
          <a:lstStyle/>
          <a:p>
            <a:r>
              <a:rPr lang="en-US" sz="3700" kern="1200" dirty="0">
                <a:solidFill>
                  <a:srgbClr val="FFFFFF"/>
                </a:solidFill>
                <a:latin typeface="+mj-lt"/>
                <a:ea typeface="+mj-ea"/>
                <a:cs typeface="+mj-cs"/>
              </a:rPr>
              <a:t>What does an </a:t>
            </a:r>
            <a:r>
              <a:rPr lang="en-US" sz="3700" kern="1200" dirty="0">
                <a:solidFill>
                  <a:schemeClr val="accent3"/>
                </a:solidFill>
                <a:latin typeface="+mj-lt"/>
                <a:ea typeface="+mj-ea"/>
                <a:cs typeface="+mj-cs"/>
              </a:rPr>
              <a:t>infected</a:t>
            </a:r>
            <a:r>
              <a:rPr lang="en-US" sz="3700" kern="1200" dirty="0">
                <a:solidFill>
                  <a:srgbClr val="FFFFFF"/>
                </a:solidFill>
                <a:latin typeface="+mj-lt"/>
                <a:ea typeface="+mj-ea"/>
                <a:cs typeface="+mj-cs"/>
              </a:rPr>
              <a:t> [</a:t>
            </a:r>
            <a:r>
              <a:rPr lang="en-US" sz="3700" kern="1200" dirty="0">
                <a:solidFill>
                  <a:schemeClr val="accent6"/>
                </a:solidFill>
                <a:latin typeface="+mj-lt"/>
                <a:ea typeface="+mj-ea"/>
                <a:cs typeface="+mj-cs"/>
              </a:rPr>
              <a:t>violent</a:t>
            </a:r>
            <a:r>
              <a:rPr lang="en-US" sz="3700" kern="1200" dirty="0">
                <a:solidFill>
                  <a:srgbClr val="FFFFFF"/>
                </a:solidFill>
                <a:latin typeface="+mj-lt"/>
                <a:ea typeface="+mj-ea"/>
                <a:cs typeface="+mj-cs"/>
              </a:rPr>
              <a:t>] person look like?</a:t>
            </a:r>
          </a:p>
        </p:txBody>
      </p:sp>
      <p:sp>
        <p:nvSpPr>
          <p:cNvPr id="5" name="Content Placeholder 4">
            <a:extLst>
              <a:ext uri="{FF2B5EF4-FFF2-40B4-BE49-F238E27FC236}">
                <a16:creationId xmlns:a16="http://schemas.microsoft.com/office/drawing/2014/main" id="{1A5D5C88-D39A-E94F-BD7F-F4D6C604AA16}"/>
              </a:ext>
            </a:extLst>
          </p:cNvPr>
          <p:cNvSpPr>
            <a:spLocks noGrp="1"/>
          </p:cNvSpPr>
          <p:nvPr>
            <p:ph sz="half" idx="1"/>
          </p:nvPr>
        </p:nvSpPr>
        <p:spPr>
          <a:xfrm>
            <a:off x="1328738" y="3003550"/>
            <a:ext cx="9983788" cy="1516063"/>
          </a:xfrm>
        </p:spPr>
        <p:txBody>
          <a:bodyPr wrap="square" anchor="t">
            <a:normAutofit/>
          </a:bodyPr>
          <a:lstStyle/>
          <a:p>
            <a:pPr marL="0" indent="0">
              <a:buNone/>
            </a:pPr>
            <a:r>
              <a:rPr lang="en-US" dirty="0">
                <a:solidFill>
                  <a:schemeClr val="accent3"/>
                </a:solidFill>
              </a:rPr>
              <a:t>infected</a:t>
            </a:r>
            <a:r>
              <a:rPr lang="en-US" dirty="0"/>
              <a:t>: affected or contaminated (a person, organ, wound, etc.) with disease-producing germs or pathogens; capable of causing infection in other people</a:t>
            </a:r>
          </a:p>
          <a:p>
            <a:pPr marL="0" indent="0">
              <a:buNone/>
            </a:pPr>
            <a:endParaRPr lang="en-US" dirty="0"/>
          </a:p>
        </p:txBody>
      </p:sp>
      <p:sp>
        <p:nvSpPr>
          <p:cNvPr id="6" name="Content Placeholder 5">
            <a:extLst>
              <a:ext uri="{FF2B5EF4-FFF2-40B4-BE49-F238E27FC236}">
                <a16:creationId xmlns:a16="http://schemas.microsoft.com/office/drawing/2014/main" id="{6655582A-AB26-054F-ACB9-3FAD54FED8A8}"/>
              </a:ext>
            </a:extLst>
          </p:cNvPr>
          <p:cNvSpPr>
            <a:spLocks noGrp="1"/>
          </p:cNvSpPr>
          <p:nvPr>
            <p:ph sz="half" idx="2"/>
          </p:nvPr>
        </p:nvSpPr>
        <p:spPr>
          <a:xfrm>
            <a:off x="1328738" y="4600575"/>
            <a:ext cx="9983788" cy="1139825"/>
          </a:xfrm>
        </p:spPr>
        <p:txBody>
          <a:bodyPr wrap="square" anchor="t">
            <a:normAutofit/>
          </a:bodyPr>
          <a:lstStyle/>
          <a:p>
            <a:pPr marL="0" indent="0">
              <a:buNone/>
            </a:pPr>
            <a:r>
              <a:rPr lang="en-US" dirty="0">
                <a:solidFill>
                  <a:schemeClr val="accent6"/>
                </a:solidFill>
              </a:rPr>
              <a:t>violent</a:t>
            </a:r>
            <a:r>
              <a:rPr lang="en-US" dirty="0"/>
              <a:t>: prone to commit acts of violence; uses physical force intended to hurt, damage, or kill someone or something</a:t>
            </a:r>
          </a:p>
        </p:txBody>
      </p:sp>
    </p:spTree>
    <p:extLst>
      <p:ext uri="{BB962C8B-B14F-4D97-AF65-F5344CB8AC3E}">
        <p14:creationId xmlns:p14="http://schemas.microsoft.com/office/powerpoint/2010/main" val="19283239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1012-674E-C24B-8A65-59F9786EC9EF}"/>
              </a:ext>
            </a:extLst>
          </p:cNvPr>
          <p:cNvSpPr>
            <a:spLocks noGrp="1"/>
          </p:cNvSpPr>
          <p:nvPr>
            <p:ph type="title"/>
          </p:nvPr>
        </p:nvSpPr>
        <p:spPr>
          <a:xfrm>
            <a:off x="4974335" y="640081"/>
            <a:ext cx="6611533" cy="5574451"/>
          </a:xfrm>
        </p:spPr>
        <p:txBody>
          <a:bodyPr>
            <a:normAutofit/>
          </a:bodyPr>
          <a:lstStyle/>
          <a:p>
            <a:r>
              <a:rPr lang="en-US" dirty="0"/>
              <a:t>Participants more often listed </a:t>
            </a:r>
            <a:r>
              <a:rPr lang="en-US" dirty="0">
                <a:solidFill>
                  <a:schemeClr val="accent3"/>
                </a:solidFill>
              </a:rPr>
              <a:t>infection-related</a:t>
            </a:r>
            <a:r>
              <a:rPr lang="en-US" dirty="0"/>
              <a:t> </a:t>
            </a:r>
            <a:r>
              <a:rPr lang="en-US" dirty="0">
                <a:solidFill>
                  <a:schemeClr val="accent3"/>
                </a:solidFill>
              </a:rPr>
              <a:t>traits</a:t>
            </a:r>
            <a:r>
              <a:rPr lang="en-US" dirty="0"/>
              <a:t> for infected others than for violent others, and they more often listed </a:t>
            </a:r>
            <a:r>
              <a:rPr lang="en-US" dirty="0">
                <a:solidFill>
                  <a:schemeClr val="accent6"/>
                </a:solidFill>
              </a:rPr>
              <a:t>violence-related</a:t>
            </a:r>
            <a:r>
              <a:rPr lang="en-US" dirty="0"/>
              <a:t> </a:t>
            </a:r>
            <a:r>
              <a:rPr lang="en-US" dirty="0">
                <a:solidFill>
                  <a:schemeClr val="accent6"/>
                </a:solidFill>
              </a:rPr>
              <a:t>traits</a:t>
            </a:r>
            <a:r>
              <a:rPr lang="en-US" dirty="0"/>
              <a:t> for violent others than for infected others. </a:t>
            </a:r>
          </a:p>
        </p:txBody>
      </p:sp>
      <p:pic>
        <p:nvPicPr>
          <p:cNvPr id="4" name="Graphic 3" descr="Clipboard">
            <a:extLst>
              <a:ext uri="{FF2B5EF4-FFF2-40B4-BE49-F238E27FC236}">
                <a16:creationId xmlns:a16="http://schemas.microsoft.com/office/drawing/2014/main" id="{5B047B0F-0B57-294F-AB2C-319ABA14F7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6573105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social media post&#10;&#10;Description automatically generated">
            <a:extLst>
              <a:ext uri="{FF2B5EF4-FFF2-40B4-BE49-F238E27FC236}">
                <a16:creationId xmlns:a16="http://schemas.microsoft.com/office/drawing/2014/main" id="{1C88D41D-A022-4E44-B6BB-DA19FA6A8141}"/>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24931031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179F7551-E956-43CB-8F36-268A5DA44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9">
            <a:extLst>
              <a:ext uri="{FF2B5EF4-FFF2-40B4-BE49-F238E27FC236}">
                <a16:creationId xmlns:a16="http://schemas.microsoft.com/office/drawing/2014/main" id="{80677D43-DB57-4254-BD60-C0C10917D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155" y="457200"/>
            <a:ext cx="7898845" cy="5909113"/>
          </a:xfrm>
          <a:custGeom>
            <a:avLst/>
            <a:gdLst>
              <a:gd name="connsiteX0" fmla="*/ 3848214 w 7898845"/>
              <a:gd name="connsiteY0" fmla="*/ 0 h 5909113"/>
              <a:gd name="connsiteX1" fmla="*/ 7898845 w 7898845"/>
              <a:gd name="connsiteY1" fmla="*/ 0 h 5909113"/>
              <a:gd name="connsiteX2" fmla="*/ 7898845 w 7898845"/>
              <a:gd name="connsiteY2" fmla="*/ 5907437 h 5909113"/>
              <a:gd name="connsiteX3" fmla="*/ 7778213 w 7898845"/>
              <a:gd name="connsiteY3" fmla="*/ 5907437 h 5909113"/>
              <a:gd name="connsiteX4" fmla="*/ 7778213 w 7898845"/>
              <a:gd name="connsiteY4" fmla="*/ 5909093 h 5909113"/>
              <a:gd name="connsiteX5" fmla="*/ 7485321 w 7898845"/>
              <a:gd name="connsiteY5" fmla="*/ 5909093 h 5909113"/>
              <a:gd name="connsiteX6" fmla="*/ 7485321 w 7898845"/>
              <a:gd name="connsiteY6" fmla="*/ 5909094 h 5909113"/>
              <a:gd name="connsiteX7" fmla="*/ 4228895 w 7898845"/>
              <a:gd name="connsiteY7" fmla="*/ 5909094 h 5909113"/>
              <a:gd name="connsiteX8" fmla="*/ 4228895 w 7898845"/>
              <a:gd name="connsiteY8" fmla="*/ 5909112 h 5909113"/>
              <a:gd name="connsiteX9" fmla="*/ 3936003 w 7898845"/>
              <a:gd name="connsiteY9" fmla="*/ 5909112 h 5909113"/>
              <a:gd name="connsiteX10" fmla="*/ 3936003 w 7898845"/>
              <a:gd name="connsiteY10" fmla="*/ 5909113 h 5909113"/>
              <a:gd name="connsiteX11" fmla="*/ 0 w 7898845"/>
              <a:gd name="connsiteY11" fmla="*/ 5909113 h 5909113"/>
              <a:gd name="connsiteX12" fmla="*/ 2796838 w 7898845"/>
              <a:gd name="connsiteY12" fmla="*/ 1676 h 5909113"/>
              <a:gd name="connsiteX13" fmla="*/ 2916686 w 7898845"/>
              <a:gd name="connsiteY13" fmla="*/ 1676 h 5909113"/>
              <a:gd name="connsiteX14" fmla="*/ 2917470 w 7898845"/>
              <a:gd name="connsiteY14" fmla="*/ 20 h 5909113"/>
              <a:gd name="connsiteX15" fmla="*/ 3210362 w 7898845"/>
              <a:gd name="connsiteY15" fmla="*/ 20 h 5909113"/>
              <a:gd name="connsiteX16" fmla="*/ 3210362 w 7898845"/>
              <a:gd name="connsiteY16" fmla="*/ 19 h 5909113"/>
              <a:gd name="connsiteX17" fmla="*/ 3555322 w 7898845"/>
              <a:gd name="connsiteY17" fmla="*/ 19 h 5909113"/>
              <a:gd name="connsiteX18" fmla="*/ 3555322 w 7898845"/>
              <a:gd name="connsiteY18" fmla="*/ 1 h 5909113"/>
              <a:gd name="connsiteX19" fmla="*/ 3848214 w 7898845"/>
              <a:gd name="connsiteY19" fmla="*/ 1 h 590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98845" h="5909113">
                <a:moveTo>
                  <a:pt x="3848214" y="0"/>
                </a:moveTo>
                <a:lnTo>
                  <a:pt x="7898845" y="0"/>
                </a:lnTo>
                <a:lnTo>
                  <a:pt x="7898845" y="5907437"/>
                </a:lnTo>
                <a:lnTo>
                  <a:pt x="7778213" y="5907437"/>
                </a:lnTo>
                <a:lnTo>
                  <a:pt x="7778213" y="5909093"/>
                </a:lnTo>
                <a:lnTo>
                  <a:pt x="7485321" y="5909093"/>
                </a:lnTo>
                <a:lnTo>
                  <a:pt x="7485321" y="5909094"/>
                </a:lnTo>
                <a:lnTo>
                  <a:pt x="4228895" y="5909094"/>
                </a:lnTo>
                <a:lnTo>
                  <a:pt x="4228895" y="5909112"/>
                </a:lnTo>
                <a:lnTo>
                  <a:pt x="3936003" y="5909112"/>
                </a:lnTo>
                <a:lnTo>
                  <a:pt x="3936003" y="5909113"/>
                </a:lnTo>
                <a:lnTo>
                  <a:pt x="0" y="5909113"/>
                </a:lnTo>
                <a:lnTo>
                  <a:pt x="2796838" y="1676"/>
                </a:lnTo>
                <a:lnTo>
                  <a:pt x="2916686" y="1676"/>
                </a:lnTo>
                <a:lnTo>
                  <a:pt x="2917470" y="20"/>
                </a:lnTo>
                <a:lnTo>
                  <a:pt x="3210362" y="20"/>
                </a:lnTo>
                <a:lnTo>
                  <a:pt x="3210362" y="19"/>
                </a:lnTo>
                <a:lnTo>
                  <a:pt x="3555322" y="19"/>
                </a:lnTo>
                <a:lnTo>
                  <a:pt x="3555322" y="1"/>
                </a:lnTo>
                <a:lnTo>
                  <a:pt x="3848214" y="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11">
            <a:extLst>
              <a:ext uri="{FF2B5EF4-FFF2-40B4-BE49-F238E27FC236}">
                <a16:creationId xmlns:a16="http://schemas.microsoft.com/office/drawing/2014/main" id="{DF0924E5-8F0D-47CB-B59E-155AFCF8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8858"/>
            <a:ext cx="6769978" cy="5907437"/>
          </a:xfrm>
          <a:custGeom>
            <a:avLst/>
            <a:gdLst>
              <a:gd name="connsiteX0" fmla="*/ 0 w 6769978"/>
              <a:gd name="connsiteY0" fmla="*/ 0 h 5905761"/>
              <a:gd name="connsiteX1" fmla="*/ 6769978 w 6769978"/>
              <a:gd name="connsiteY1" fmla="*/ 0 h 5905761"/>
              <a:gd name="connsiteX2" fmla="*/ 3973138 w 6769978"/>
              <a:gd name="connsiteY2" fmla="*/ 5905761 h 5905761"/>
              <a:gd name="connsiteX3" fmla="*/ 0 w 6769978"/>
              <a:gd name="connsiteY3" fmla="*/ 5905761 h 5905761"/>
            </a:gdLst>
            <a:ahLst/>
            <a:cxnLst>
              <a:cxn ang="0">
                <a:pos x="connsiteX0" y="connsiteY0"/>
              </a:cxn>
              <a:cxn ang="0">
                <a:pos x="connsiteX1" y="connsiteY1"/>
              </a:cxn>
              <a:cxn ang="0">
                <a:pos x="connsiteX2" y="connsiteY2"/>
              </a:cxn>
              <a:cxn ang="0">
                <a:pos x="connsiteX3" y="connsiteY3"/>
              </a:cxn>
            </a:cxnLst>
            <a:rect l="l" t="t" r="r" b="b"/>
            <a:pathLst>
              <a:path w="6769978" h="5905761">
                <a:moveTo>
                  <a:pt x="0" y="0"/>
                </a:moveTo>
                <a:lnTo>
                  <a:pt x="6769978" y="0"/>
                </a:lnTo>
                <a:lnTo>
                  <a:pt x="3973138" y="5905761"/>
                </a:lnTo>
                <a:lnTo>
                  <a:pt x="0" y="5905761"/>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838200" y="992088"/>
            <a:ext cx="4277264" cy="2862729"/>
          </a:xfrm>
        </p:spPr>
        <p:txBody>
          <a:bodyPr anchor="b">
            <a:normAutofit/>
          </a:bodyPr>
          <a:lstStyle/>
          <a:p>
            <a:r>
              <a:rPr lang="en-US" sz="4800">
                <a:solidFill>
                  <a:srgbClr val="FFFFFF"/>
                </a:solidFill>
              </a:rPr>
              <a:t>Study 1 Takeaways</a:t>
            </a:r>
          </a:p>
        </p:txBody>
      </p:sp>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6769978" y="1338724"/>
            <a:ext cx="4583821" cy="4415146"/>
          </a:xfrm>
        </p:spPr>
        <p:txBody>
          <a:bodyPr anchor="ctr">
            <a:normAutofit/>
          </a:bodyPr>
          <a:lstStyle/>
          <a:p>
            <a:pPr marL="0" indent="0">
              <a:buNone/>
            </a:pPr>
            <a:r>
              <a:rPr lang="en-US" sz="3200" dirty="0">
                <a:solidFill>
                  <a:schemeClr val="bg1"/>
                </a:solidFill>
              </a:rPr>
              <a:t>People listed traits of infected and violent people consistent with the </a:t>
            </a:r>
            <a:r>
              <a:rPr lang="en-US" sz="3200" b="1" dirty="0">
                <a:solidFill>
                  <a:schemeClr val="bg1"/>
                </a:solidFill>
              </a:rPr>
              <a:t>threat-specific hypothesis</a:t>
            </a:r>
          </a:p>
        </p:txBody>
      </p:sp>
    </p:spTree>
    <p:extLst>
      <p:ext uri="{BB962C8B-B14F-4D97-AF65-F5344CB8AC3E}">
        <p14:creationId xmlns:p14="http://schemas.microsoft.com/office/powerpoint/2010/main" val="20478774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1006900" y="1188637"/>
            <a:ext cx="3141430" cy="4480726"/>
          </a:xfrm>
        </p:spPr>
        <p:txBody>
          <a:bodyPr>
            <a:normAutofit/>
          </a:bodyPr>
          <a:lstStyle/>
          <a:p>
            <a:pPr algn="r"/>
            <a:r>
              <a:rPr lang="en-US" sz="6600"/>
              <a:t>Study 2 Goals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5138928" y="1338729"/>
            <a:ext cx="4795584" cy="4180542"/>
          </a:xfrm>
        </p:spPr>
        <p:txBody>
          <a:bodyPr anchor="ctr">
            <a:normAutofit/>
          </a:bodyPr>
          <a:lstStyle/>
          <a:p>
            <a:pPr marL="0" indent="0">
              <a:buNone/>
            </a:pPr>
            <a:r>
              <a:rPr lang="en-US" sz="2400" dirty="0"/>
              <a:t>Draw pictures of infected and violent people (as a comparison)</a:t>
            </a:r>
          </a:p>
          <a:p>
            <a:pPr marL="0" indent="0">
              <a:buNone/>
            </a:pPr>
            <a:endParaRPr lang="en-US" sz="2400" dirty="0"/>
          </a:p>
          <a:p>
            <a:pPr marL="0" indent="0">
              <a:buNone/>
            </a:pPr>
            <a:r>
              <a:rPr lang="en-US" sz="2400" dirty="0"/>
              <a:t>Recruit independent raters to rate subjective features they see in the drawings</a:t>
            </a:r>
          </a:p>
        </p:txBody>
      </p:sp>
    </p:spTree>
    <p:extLst>
      <p:ext uri="{BB962C8B-B14F-4D97-AF65-F5344CB8AC3E}">
        <p14:creationId xmlns:p14="http://schemas.microsoft.com/office/powerpoint/2010/main" val="95213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Tide Graph for Milford Harbor, Connecticut">
            <a:extLst>
              <a:ext uri="{FF2B5EF4-FFF2-40B4-BE49-F238E27FC236}">
                <a16:creationId xmlns:a16="http://schemas.microsoft.com/office/drawing/2014/main" id="{3BEED2CE-BB7C-0549-8E80-E882C671E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44" r="736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34537CD6-5F60-0241-9BC8-ED6B2E0D5F79}"/>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2500"/>
              <a:t>Oysters opened and closed with the Connecticut tide … but then they changed their patterns?</a:t>
            </a:r>
          </a:p>
        </p:txBody>
      </p:sp>
      <p:cxnSp>
        <p:nvCxnSpPr>
          <p:cNvPr id="73"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6552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7E8B52-FAAB-CA49-ACDD-ED1BD6C69E69}"/>
              </a:ext>
            </a:extLst>
          </p:cNvPr>
          <p:cNvSpPr>
            <a:spLocks noGrp="1"/>
          </p:cNvSpPr>
          <p:nvPr>
            <p:ph type="title"/>
          </p:nvPr>
        </p:nvSpPr>
        <p:spPr>
          <a:xfrm>
            <a:off x="1286932" y="1204109"/>
            <a:ext cx="10023398" cy="857894"/>
          </a:xfrm>
        </p:spPr>
        <p:txBody>
          <a:bodyPr vert="horz" lIns="91440" tIns="45720" rIns="91440" bIns="45720" rtlCol="0" anchor="ctr">
            <a:normAutofit/>
          </a:bodyPr>
          <a:lstStyle/>
          <a:p>
            <a:r>
              <a:rPr lang="en-US" sz="2500" kern="1200">
                <a:solidFill>
                  <a:srgbClr val="FFFFFF"/>
                </a:solidFill>
                <a:latin typeface="+mj-lt"/>
                <a:ea typeface="+mj-ea"/>
                <a:cs typeface="+mj-cs"/>
              </a:rPr>
              <a:t>We asked participants to draw both a Germy and a Violent representation (which we defined for them)</a:t>
            </a:r>
          </a:p>
        </p:txBody>
      </p:sp>
      <p:sp>
        <p:nvSpPr>
          <p:cNvPr id="3" name="Content Placeholder 2">
            <a:extLst>
              <a:ext uri="{FF2B5EF4-FFF2-40B4-BE49-F238E27FC236}">
                <a16:creationId xmlns:a16="http://schemas.microsoft.com/office/drawing/2014/main" id="{5760D300-310B-AC4B-9D2E-5EE8726FC896}"/>
              </a:ext>
            </a:extLst>
          </p:cNvPr>
          <p:cNvSpPr>
            <a:spLocks noGrp="1"/>
          </p:cNvSpPr>
          <p:nvPr>
            <p:ph sz="half" idx="1"/>
          </p:nvPr>
        </p:nvSpPr>
        <p:spPr>
          <a:xfrm>
            <a:off x="1328738" y="3003550"/>
            <a:ext cx="9983788" cy="1042988"/>
          </a:xfrm>
        </p:spPr>
        <p:txBody>
          <a:bodyPr wrap="square" anchor="t">
            <a:normAutofit/>
          </a:bodyPr>
          <a:lstStyle/>
          <a:p>
            <a:pPr marL="0" indent="0">
              <a:buNone/>
            </a:pPr>
            <a:r>
              <a:rPr lang="en-US" b="1" dirty="0">
                <a:solidFill>
                  <a:schemeClr val="accent3"/>
                </a:solidFill>
              </a:rPr>
              <a:t>Germy Definition. </a:t>
            </a:r>
            <a:r>
              <a:rPr lang="en-US" dirty="0"/>
              <a:t>full of germs; germ infested; appearing either sick or contaminated</a:t>
            </a:r>
          </a:p>
          <a:p>
            <a:pPr marL="0" indent="0">
              <a:buNone/>
            </a:pPr>
            <a:endParaRPr lang="en-US" dirty="0"/>
          </a:p>
        </p:txBody>
      </p:sp>
      <p:sp>
        <p:nvSpPr>
          <p:cNvPr id="4" name="Content Placeholder 3">
            <a:extLst>
              <a:ext uri="{FF2B5EF4-FFF2-40B4-BE49-F238E27FC236}">
                <a16:creationId xmlns:a16="http://schemas.microsoft.com/office/drawing/2014/main" id="{0BA57D6E-3A1E-E846-9528-0C41B74CC21C}"/>
              </a:ext>
            </a:extLst>
          </p:cNvPr>
          <p:cNvSpPr>
            <a:spLocks noGrp="1"/>
          </p:cNvSpPr>
          <p:nvPr>
            <p:ph sz="half" idx="2"/>
          </p:nvPr>
        </p:nvSpPr>
        <p:spPr>
          <a:xfrm>
            <a:off x="1328738" y="4129088"/>
            <a:ext cx="9983788" cy="1611313"/>
          </a:xfrm>
        </p:spPr>
        <p:txBody>
          <a:bodyPr wrap="square" anchor="t">
            <a:normAutofit/>
          </a:bodyPr>
          <a:lstStyle/>
          <a:p>
            <a:pPr marL="0" indent="0">
              <a:buNone/>
            </a:pPr>
            <a:r>
              <a:rPr lang="en-US" b="1" dirty="0">
                <a:solidFill>
                  <a:schemeClr val="accent6"/>
                </a:solidFill>
              </a:rPr>
              <a:t>Violent Definition. </a:t>
            </a:r>
            <a:r>
              <a:rPr lang="en-US" dirty="0"/>
              <a:t>prone to commit acts of violence; uses physical force intended to hurt, damage, or kill someone or something</a:t>
            </a:r>
          </a:p>
          <a:p>
            <a:pPr marL="0" indent="0">
              <a:buNone/>
            </a:pPr>
            <a:endParaRPr lang="en-US" dirty="0"/>
          </a:p>
        </p:txBody>
      </p:sp>
    </p:spTree>
    <p:extLst>
      <p:ext uri="{BB962C8B-B14F-4D97-AF65-F5344CB8AC3E}">
        <p14:creationId xmlns:p14="http://schemas.microsoft.com/office/powerpoint/2010/main" val="33598541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68F7454-BA48-2C4E-BB80-633B14A28893}"/>
              </a:ext>
            </a:extLst>
          </p:cNvPr>
          <p:cNvSpPr>
            <a:spLocks noGrp="1"/>
          </p:cNvSpPr>
          <p:nvPr>
            <p:ph type="title"/>
          </p:nvPr>
        </p:nvSpPr>
        <p:spPr>
          <a:xfrm>
            <a:off x="1156852" y="637762"/>
            <a:ext cx="2190782" cy="5576770"/>
          </a:xfrm>
        </p:spPr>
        <p:txBody>
          <a:bodyPr anchor="t">
            <a:normAutofit/>
          </a:bodyPr>
          <a:lstStyle/>
          <a:p>
            <a:r>
              <a:rPr lang="en-US" sz="3600" dirty="0">
                <a:solidFill>
                  <a:schemeClr val="bg1"/>
                </a:solidFill>
              </a:rPr>
              <a:t>I had raters rate either 5 </a:t>
            </a:r>
            <a:r>
              <a:rPr lang="en-US" sz="3600" b="1" dirty="0">
                <a:solidFill>
                  <a:schemeClr val="bg1"/>
                </a:solidFill>
              </a:rPr>
              <a:t>germy</a:t>
            </a:r>
            <a:r>
              <a:rPr lang="en-US" sz="3600" dirty="0">
                <a:solidFill>
                  <a:schemeClr val="bg1"/>
                </a:solidFill>
              </a:rPr>
              <a:t> drawings or 5 </a:t>
            </a:r>
            <a:r>
              <a:rPr lang="en-US" sz="3600" b="1" dirty="0">
                <a:solidFill>
                  <a:schemeClr val="bg1"/>
                </a:solidFill>
              </a:rPr>
              <a:t>violent</a:t>
            </a:r>
            <a:r>
              <a:rPr lang="en-US" sz="3600" dirty="0">
                <a:solidFill>
                  <a:schemeClr val="bg1"/>
                </a:solidFill>
              </a:rPr>
              <a:t> drawings</a:t>
            </a:r>
          </a:p>
        </p:txBody>
      </p:sp>
      <p:sp>
        <p:nvSpPr>
          <p:cNvPr id="19" name="Rectangle 14">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14CAA089-40C5-004F-ACDB-2442FF077EAD}"/>
              </a:ext>
            </a:extLst>
          </p:cNvPr>
          <p:cNvSpPr>
            <a:spLocks noGrp="1"/>
          </p:cNvSpPr>
          <p:nvPr>
            <p:ph idx="1"/>
          </p:nvPr>
        </p:nvSpPr>
        <p:spPr>
          <a:xfrm>
            <a:off x="4654732" y="850052"/>
            <a:ext cx="6390623" cy="5326911"/>
          </a:xfrm>
        </p:spPr>
        <p:txBody>
          <a:bodyPr>
            <a:normAutofit/>
          </a:bodyPr>
          <a:lstStyle/>
          <a:p>
            <a:pPr marL="0" indent="0">
              <a:buNone/>
            </a:pPr>
            <a:r>
              <a:rPr lang="en-US" sz="2000"/>
              <a:t>How clear is this image?</a:t>
            </a:r>
          </a:p>
          <a:p>
            <a:pPr marL="0" indent="0">
              <a:buNone/>
            </a:pPr>
            <a:r>
              <a:rPr lang="en-US" sz="2000"/>
              <a:t>How germy is this person?</a:t>
            </a:r>
          </a:p>
          <a:p>
            <a:pPr marL="0" indent="0">
              <a:buNone/>
            </a:pPr>
            <a:r>
              <a:rPr lang="en-US" sz="2000"/>
              <a:t>How disfigured is this person?</a:t>
            </a:r>
          </a:p>
          <a:p>
            <a:pPr marL="0" indent="0">
              <a:buNone/>
            </a:pPr>
            <a:r>
              <a:rPr lang="en-US" sz="2000"/>
              <a:t>How old is this person?</a:t>
            </a:r>
          </a:p>
          <a:p>
            <a:pPr marL="0" indent="0">
              <a:buNone/>
            </a:pPr>
            <a:r>
              <a:rPr lang="en-US" sz="2000"/>
              <a:t>How heavy is this person?</a:t>
            </a:r>
          </a:p>
          <a:p>
            <a:pPr marL="0" indent="0">
              <a:buNone/>
            </a:pPr>
            <a:r>
              <a:rPr lang="en-US" sz="2000"/>
              <a:t>How  oreign is this person?</a:t>
            </a:r>
          </a:p>
          <a:p>
            <a:pPr marL="0" indent="0">
              <a:buNone/>
            </a:pPr>
            <a:r>
              <a:rPr lang="en-US" sz="2000"/>
              <a:t>How  atigued is this person?</a:t>
            </a:r>
          </a:p>
          <a:p>
            <a:pPr marL="0" indent="0">
              <a:buNone/>
            </a:pPr>
            <a:r>
              <a:rPr lang="en-US" sz="2000"/>
              <a:t>How healthy is this person?</a:t>
            </a:r>
          </a:p>
          <a:p>
            <a:pPr marL="0" indent="0">
              <a:buNone/>
            </a:pPr>
            <a:r>
              <a:rPr lang="en-US" sz="2000"/>
              <a:t>How violent is this person?</a:t>
            </a:r>
          </a:p>
          <a:p>
            <a:pPr marL="0" indent="0">
              <a:buNone/>
            </a:pPr>
            <a:r>
              <a:rPr lang="en-US" sz="2000"/>
              <a:t>How angry is this person?</a:t>
            </a:r>
          </a:p>
          <a:p>
            <a:pPr marL="0" indent="0">
              <a:buNone/>
            </a:pPr>
            <a:r>
              <a:rPr lang="en-US" sz="2000"/>
              <a:t>How dominant is this person?</a:t>
            </a:r>
          </a:p>
          <a:p>
            <a:pPr marL="0" indent="0">
              <a:buNone/>
            </a:pPr>
            <a:r>
              <a:rPr lang="en-US" sz="2000"/>
              <a:t>How muscular is this person?</a:t>
            </a:r>
          </a:p>
          <a:p>
            <a:pPr marL="0" indent="0">
              <a:buNone/>
            </a:pPr>
            <a:r>
              <a:rPr lang="en-US" sz="2000"/>
              <a:t>How masculine is this person?</a:t>
            </a:r>
          </a:p>
        </p:txBody>
      </p:sp>
    </p:spTree>
    <p:extLst>
      <p:ext uri="{BB962C8B-B14F-4D97-AF65-F5344CB8AC3E}">
        <p14:creationId xmlns:p14="http://schemas.microsoft.com/office/powerpoint/2010/main" val="84032205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0B9DEFA-B457-4A45-97A6-EA08E4685726}"/>
              </a:ext>
            </a:extLst>
          </p:cNvPr>
          <p:cNvPicPr>
            <a:picLocks noChangeAspect="1"/>
          </p:cNvPicPr>
          <p:nvPr/>
        </p:nvPicPr>
        <p:blipFill>
          <a:blip r:embed="rId2"/>
          <a:stretch>
            <a:fillRect/>
          </a:stretch>
        </p:blipFill>
        <p:spPr>
          <a:xfrm>
            <a:off x="2288995" y="1123527"/>
            <a:ext cx="3569612" cy="4604800"/>
          </a:xfrm>
          <a:prstGeom prst="rect">
            <a:avLst/>
          </a:prstGeom>
        </p:spPr>
      </p:pic>
      <p:pic>
        <p:nvPicPr>
          <p:cNvPr id="5" name="Picture 4" descr="A close up of a piece of paper&#10;&#10;Description automatically generated">
            <a:extLst>
              <a:ext uri="{FF2B5EF4-FFF2-40B4-BE49-F238E27FC236}">
                <a16:creationId xmlns:a16="http://schemas.microsoft.com/office/drawing/2014/main" id="{923CF6E1-36DA-6D45-8BD8-429A86394798}"/>
              </a:ext>
            </a:extLst>
          </p:cNvPr>
          <p:cNvPicPr>
            <a:picLocks noChangeAspect="1"/>
          </p:cNvPicPr>
          <p:nvPr/>
        </p:nvPicPr>
        <p:blipFill>
          <a:blip r:embed="rId3"/>
          <a:stretch>
            <a:fillRect/>
          </a:stretch>
        </p:blipFill>
        <p:spPr>
          <a:xfrm>
            <a:off x="6343240" y="1123527"/>
            <a:ext cx="3569612" cy="4604800"/>
          </a:xfrm>
          <a:prstGeom prst="rect">
            <a:avLst/>
          </a:prstGeom>
        </p:spPr>
      </p:pic>
      <p:sp>
        <p:nvSpPr>
          <p:cNvPr id="9" name="TextBox 8">
            <a:extLst>
              <a:ext uri="{FF2B5EF4-FFF2-40B4-BE49-F238E27FC236}">
                <a16:creationId xmlns:a16="http://schemas.microsoft.com/office/drawing/2014/main" id="{A990B69F-42E7-0144-91A1-F6A9A6EEE235}"/>
              </a:ext>
            </a:extLst>
          </p:cNvPr>
          <p:cNvSpPr txBox="1"/>
          <p:nvPr/>
        </p:nvSpPr>
        <p:spPr>
          <a:xfrm>
            <a:off x="2476633" y="5886186"/>
            <a:ext cx="3184654" cy="461665"/>
          </a:xfrm>
          <a:prstGeom prst="rect">
            <a:avLst/>
          </a:prstGeom>
          <a:noFill/>
        </p:spPr>
        <p:txBody>
          <a:bodyPr wrap="none" rtlCol="0">
            <a:spAutoFit/>
          </a:bodyPr>
          <a:lstStyle/>
          <a:p>
            <a:r>
              <a:rPr lang="en-US" sz="2400" dirty="0">
                <a:latin typeface="Gill Sans MT" panose="020B0502020104020203" pitchFamily="34" charset="77"/>
              </a:rPr>
              <a:t>Rated Extremely Violent</a:t>
            </a:r>
          </a:p>
        </p:txBody>
      </p:sp>
      <p:sp>
        <p:nvSpPr>
          <p:cNvPr id="11" name="TextBox 10">
            <a:extLst>
              <a:ext uri="{FF2B5EF4-FFF2-40B4-BE49-F238E27FC236}">
                <a16:creationId xmlns:a16="http://schemas.microsoft.com/office/drawing/2014/main" id="{EB35EA52-0FBA-5040-AB4E-8F718DF62904}"/>
              </a:ext>
            </a:extLst>
          </p:cNvPr>
          <p:cNvSpPr txBox="1"/>
          <p:nvPr/>
        </p:nvSpPr>
        <p:spPr>
          <a:xfrm>
            <a:off x="6535719" y="5886186"/>
            <a:ext cx="3194336" cy="461665"/>
          </a:xfrm>
          <a:prstGeom prst="rect">
            <a:avLst/>
          </a:prstGeom>
          <a:noFill/>
        </p:spPr>
        <p:txBody>
          <a:bodyPr wrap="none" rtlCol="0">
            <a:spAutoFit/>
          </a:bodyPr>
          <a:lstStyle/>
          <a:p>
            <a:r>
              <a:rPr lang="en-US" sz="2400" dirty="0">
                <a:latin typeface="Gill Sans MT" panose="020B0502020104020203" pitchFamily="34" charset="77"/>
              </a:rPr>
              <a:t>Rated Extremely Germy</a:t>
            </a:r>
          </a:p>
        </p:txBody>
      </p:sp>
    </p:spTree>
    <p:extLst>
      <p:ext uri="{BB962C8B-B14F-4D97-AF65-F5344CB8AC3E}">
        <p14:creationId xmlns:p14="http://schemas.microsoft.com/office/powerpoint/2010/main" val="39851641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789C5C-3CB1-B44B-8C96-49E1ACEB37C8}"/>
              </a:ext>
            </a:extLst>
          </p:cNvPr>
          <p:cNvSpPr>
            <a:spLocks noGrp="1"/>
          </p:cNvSpPr>
          <p:nvPr>
            <p:ph type="title"/>
          </p:nvPr>
        </p:nvSpPr>
        <p:spPr>
          <a:xfrm>
            <a:off x="4974335" y="640081"/>
            <a:ext cx="6611533" cy="5574451"/>
          </a:xfrm>
        </p:spPr>
        <p:txBody>
          <a:bodyPr>
            <a:normAutofit/>
          </a:bodyPr>
          <a:lstStyle/>
          <a:p>
            <a:r>
              <a:rPr lang="en-US" dirty="0">
                <a:solidFill>
                  <a:schemeClr val="accent3"/>
                </a:solidFill>
              </a:rPr>
              <a:t>Germy drawings </a:t>
            </a:r>
            <a:r>
              <a:rPr lang="en-US" dirty="0"/>
              <a:t>appeared with stronger-looking infection-related features and </a:t>
            </a:r>
            <a:r>
              <a:rPr lang="en-US" dirty="0">
                <a:solidFill>
                  <a:schemeClr val="accent6"/>
                </a:solidFill>
              </a:rPr>
              <a:t>violent drawings </a:t>
            </a:r>
            <a:r>
              <a:rPr lang="en-US" dirty="0"/>
              <a:t>appeared with stronger-looking violence-related features</a:t>
            </a:r>
            <a:br>
              <a:rPr lang="en-US" dirty="0"/>
            </a:br>
            <a:br>
              <a:rPr lang="en-US" dirty="0"/>
            </a:br>
            <a:endParaRPr lang="en-US" dirty="0"/>
          </a:p>
        </p:txBody>
      </p:sp>
      <p:pic>
        <p:nvPicPr>
          <p:cNvPr id="6" name="Graphic 5" descr="Pencil">
            <a:extLst>
              <a:ext uri="{FF2B5EF4-FFF2-40B4-BE49-F238E27FC236}">
                <a16:creationId xmlns:a16="http://schemas.microsoft.com/office/drawing/2014/main" id="{69EC5D81-9086-954E-AA2E-F8BE9B311E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41709122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49D60040-9627-E44A-AB11-D00BD7ECA717}"/>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5993773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1006900" y="1188637"/>
            <a:ext cx="3152097" cy="4480726"/>
          </a:xfrm>
        </p:spPr>
        <p:txBody>
          <a:bodyPr>
            <a:normAutofit/>
          </a:bodyPr>
          <a:lstStyle/>
          <a:p>
            <a:pPr algn="r"/>
            <a:r>
              <a:rPr lang="en-US" sz="5600"/>
              <a:t>Study 2 Takeaways</a:t>
            </a:r>
          </a:p>
        </p:txBody>
      </p:sp>
      <p:sp>
        <p:nvSpPr>
          <p:cNvPr id="44" name="Right Triangle 4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232" y="623275"/>
            <a:ext cx="6896595"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561A975E-CEA2-A741-86D1-D4818A0D92A6}"/>
              </a:ext>
            </a:extLst>
          </p:cNvPr>
          <p:cNvSpPr>
            <a:spLocks noGrp="1"/>
          </p:cNvSpPr>
          <p:nvPr>
            <p:ph idx="1"/>
          </p:nvPr>
        </p:nvSpPr>
        <p:spPr>
          <a:xfrm>
            <a:off x="5145531" y="1714979"/>
            <a:ext cx="4859775" cy="3428042"/>
          </a:xfrm>
        </p:spPr>
        <p:txBody>
          <a:bodyPr anchor="ctr">
            <a:normAutofit/>
          </a:bodyPr>
          <a:lstStyle/>
          <a:p>
            <a:pPr marL="0" indent="0">
              <a:buNone/>
            </a:pPr>
            <a:r>
              <a:rPr lang="en-US" sz="2400" dirty="0"/>
              <a:t>People drew pictures of infected and violent people consistent with the </a:t>
            </a:r>
            <a:r>
              <a:rPr lang="en-US" sz="2400" dirty="0">
                <a:solidFill>
                  <a:schemeClr val="accent4"/>
                </a:solidFill>
              </a:rPr>
              <a:t>threat-specific hypothesis </a:t>
            </a:r>
          </a:p>
          <a:p>
            <a:pPr marL="0" indent="0">
              <a:buNone/>
            </a:pPr>
            <a:endParaRPr lang="en-US" sz="2400" dirty="0"/>
          </a:p>
          <a:p>
            <a:pPr marL="0" indent="0">
              <a:buNone/>
            </a:pPr>
            <a:r>
              <a:rPr lang="en-US" sz="2400" dirty="0"/>
              <a:t>But there was some overlap in how violent infected drawings looked and how infected violent drawings looked </a:t>
            </a:r>
          </a:p>
        </p:txBody>
      </p:sp>
    </p:spTree>
    <p:extLst>
      <p:ext uri="{BB962C8B-B14F-4D97-AF65-F5344CB8AC3E}">
        <p14:creationId xmlns:p14="http://schemas.microsoft.com/office/powerpoint/2010/main" val="53223403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1123356" y="1188637"/>
            <a:ext cx="9984615" cy="1597228"/>
          </a:xfrm>
        </p:spPr>
        <p:txBody>
          <a:bodyPr>
            <a:normAutofit/>
          </a:bodyPr>
          <a:lstStyle/>
          <a:p>
            <a:r>
              <a:rPr lang="en-US" sz="6000"/>
              <a:t>Study 3, 4, &amp; 5 Goals</a:t>
            </a:r>
          </a:p>
        </p:txBody>
      </p:sp>
      <p:pic>
        <p:nvPicPr>
          <p:cNvPr id="7" name="Graphic 6" descr="Brain in head">
            <a:extLst>
              <a:ext uri="{FF2B5EF4-FFF2-40B4-BE49-F238E27FC236}">
                <a16:creationId xmlns:a16="http://schemas.microsoft.com/office/drawing/2014/main" id="{4223CBF5-5824-4496-A7DA-7AA4A8C8BC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6250" y="3018327"/>
            <a:ext cx="2728198" cy="2728198"/>
          </a:xfrm>
          <a:prstGeom prst="rect">
            <a:avLst/>
          </a:prstGeom>
        </p:spPr>
      </p:pic>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5255260" y="2998278"/>
            <a:ext cx="4238257" cy="2728198"/>
          </a:xfrm>
        </p:spPr>
        <p:txBody>
          <a:bodyPr anchor="t">
            <a:normAutofit lnSpcReduction="10000"/>
          </a:bodyPr>
          <a:lstStyle/>
          <a:p>
            <a:pPr marL="0" indent="0">
              <a:buNone/>
            </a:pPr>
            <a:r>
              <a:rPr lang="en-US" sz="2000" dirty="0"/>
              <a:t>Use reverse correlation 2-image forced-choice classification task to estimate mental images of germy, infected, and violent people (for comparison)</a:t>
            </a:r>
          </a:p>
          <a:p>
            <a:pPr marL="0" indent="0">
              <a:buNone/>
            </a:pPr>
            <a:endParaRPr lang="en-US" sz="2000" dirty="0"/>
          </a:p>
          <a:p>
            <a:pPr marL="0" indent="0">
              <a:buNone/>
            </a:pPr>
            <a:r>
              <a:rPr lang="en-US" sz="2000" dirty="0"/>
              <a:t>Recruit independent raters to rate subjective features they see in the proxy mental images</a:t>
            </a:r>
          </a:p>
        </p:txBody>
      </p:sp>
    </p:spTree>
    <p:extLst>
      <p:ext uri="{BB962C8B-B14F-4D97-AF65-F5344CB8AC3E}">
        <p14:creationId xmlns:p14="http://schemas.microsoft.com/office/powerpoint/2010/main" val="408872352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99893C-4FCA-F54F-BF52-D30B9631C633}"/>
              </a:ext>
            </a:extLst>
          </p:cNvPr>
          <p:cNvSpPr>
            <a:spLocks noGrp="1"/>
          </p:cNvSpPr>
          <p:nvPr>
            <p:ph type="title"/>
          </p:nvPr>
        </p:nvSpPr>
        <p:spPr>
          <a:xfrm>
            <a:off x="1286932" y="1204109"/>
            <a:ext cx="10023398" cy="857894"/>
          </a:xfrm>
        </p:spPr>
        <p:txBody>
          <a:bodyPr vert="horz" lIns="91440" tIns="45720" rIns="91440" bIns="45720" rtlCol="0" anchor="ctr">
            <a:normAutofit/>
          </a:bodyPr>
          <a:lstStyle/>
          <a:p>
            <a:r>
              <a:rPr lang="en-US" sz="2800" kern="1200">
                <a:solidFill>
                  <a:srgbClr val="FFFFFF"/>
                </a:solidFill>
                <a:latin typeface="+mj-lt"/>
                <a:ea typeface="+mj-ea"/>
                <a:cs typeface="+mj-cs"/>
              </a:rPr>
              <a:t>Experimentally manipulated features vs. Reverse Correlation images</a:t>
            </a:r>
          </a:p>
        </p:txBody>
      </p:sp>
      <p:sp>
        <p:nvSpPr>
          <p:cNvPr id="4" name="Content Placeholder 3">
            <a:extLst>
              <a:ext uri="{FF2B5EF4-FFF2-40B4-BE49-F238E27FC236}">
                <a16:creationId xmlns:a16="http://schemas.microsoft.com/office/drawing/2014/main" id="{B4C8BB0F-661E-4642-AA77-EDFA11AE78C8}"/>
              </a:ext>
            </a:extLst>
          </p:cNvPr>
          <p:cNvSpPr>
            <a:spLocks noGrp="1"/>
          </p:cNvSpPr>
          <p:nvPr>
            <p:ph sz="half" idx="1"/>
          </p:nvPr>
        </p:nvSpPr>
        <p:spPr>
          <a:xfrm>
            <a:off x="1328738" y="3003550"/>
            <a:ext cx="4908550" cy="2736850"/>
          </a:xfrm>
        </p:spPr>
        <p:txBody>
          <a:bodyPr wrap="square" anchor="t">
            <a:normAutofit/>
          </a:bodyPr>
          <a:lstStyle/>
          <a:p>
            <a:pPr marL="0" indent="0">
              <a:buNone/>
            </a:pPr>
            <a:r>
              <a:rPr lang="en-US" sz="2400" dirty="0">
                <a:solidFill>
                  <a:schemeClr val="accent1"/>
                </a:solidFill>
              </a:rPr>
              <a:t>Experimentally manipulated features</a:t>
            </a:r>
          </a:p>
          <a:p>
            <a:pPr marL="0" indent="0">
              <a:buNone/>
            </a:pPr>
            <a:r>
              <a:rPr lang="en-US" sz="2400" dirty="0"/>
              <a:t>Estimate the effect of one or a few features on psychological outcomes</a:t>
            </a:r>
          </a:p>
          <a:p>
            <a:pPr marL="0" indent="0">
              <a:buNone/>
            </a:pPr>
            <a:endParaRPr lang="en-US" sz="2400" dirty="0"/>
          </a:p>
          <a:p>
            <a:pPr marL="0" indent="0">
              <a:buNone/>
            </a:pPr>
            <a:r>
              <a:rPr lang="en-US" sz="2400" dirty="0"/>
              <a:t>Example. </a:t>
            </a:r>
            <a:r>
              <a:rPr lang="en-US" sz="2400" dirty="0">
                <a:solidFill>
                  <a:schemeClr val="accent1"/>
                </a:solidFill>
              </a:rPr>
              <a:t>What’s the effect of facial birthmarks on infection judgments?</a:t>
            </a:r>
          </a:p>
        </p:txBody>
      </p:sp>
      <p:sp>
        <p:nvSpPr>
          <p:cNvPr id="5" name="Content Placeholder 4">
            <a:extLst>
              <a:ext uri="{FF2B5EF4-FFF2-40B4-BE49-F238E27FC236}">
                <a16:creationId xmlns:a16="http://schemas.microsoft.com/office/drawing/2014/main" id="{8AC1FB65-860A-4F4F-B0DF-742BF46BC88D}"/>
              </a:ext>
            </a:extLst>
          </p:cNvPr>
          <p:cNvSpPr>
            <a:spLocks noGrp="1"/>
          </p:cNvSpPr>
          <p:nvPr>
            <p:ph sz="half" idx="2"/>
          </p:nvPr>
        </p:nvSpPr>
        <p:spPr>
          <a:xfrm>
            <a:off x="6319838" y="3003550"/>
            <a:ext cx="4992688" cy="2736850"/>
          </a:xfrm>
        </p:spPr>
        <p:txBody>
          <a:bodyPr wrap="square" anchor="t">
            <a:normAutofit/>
          </a:bodyPr>
          <a:lstStyle/>
          <a:p>
            <a:pPr marL="0" indent="0">
              <a:buNone/>
            </a:pPr>
            <a:r>
              <a:rPr lang="en-US" sz="2200" dirty="0">
                <a:solidFill>
                  <a:schemeClr val="accent2"/>
                </a:solidFill>
              </a:rPr>
              <a:t>Reverse Correlation</a:t>
            </a:r>
          </a:p>
          <a:p>
            <a:pPr marL="0" indent="0">
              <a:buNone/>
            </a:pPr>
            <a:r>
              <a:rPr lang="en-US" sz="2200" dirty="0"/>
              <a:t>Randomly vary features and have participants select a category of interest from many pairs of images</a:t>
            </a:r>
          </a:p>
          <a:p>
            <a:pPr marL="0" indent="0">
              <a:buNone/>
            </a:pPr>
            <a:endParaRPr lang="en-US" sz="2200" dirty="0"/>
          </a:p>
          <a:p>
            <a:pPr marL="0" indent="0">
              <a:buNone/>
            </a:pPr>
            <a:r>
              <a:rPr lang="en-US" sz="2200" dirty="0"/>
              <a:t>Example.  </a:t>
            </a:r>
            <a:r>
              <a:rPr lang="en-US" sz="2200" dirty="0">
                <a:solidFill>
                  <a:schemeClr val="accent2"/>
                </a:solidFill>
              </a:rPr>
              <a:t>What does an infected person look like?</a:t>
            </a:r>
          </a:p>
        </p:txBody>
      </p:sp>
    </p:spTree>
    <p:extLst>
      <p:ext uri="{BB962C8B-B14F-4D97-AF65-F5344CB8AC3E}">
        <p14:creationId xmlns:p14="http://schemas.microsoft.com/office/powerpoint/2010/main" val="335308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143000"/>
            <a:ext cx="4572000" cy="4572000"/>
          </a:xfrm>
          <a:prstGeom prst="rect">
            <a:avLst/>
          </a:prstGeom>
        </p:spPr>
      </p:pic>
      <p:sp>
        <p:nvSpPr>
          <p:cNvPr id="4" name="TextBox 3"/>
          <p:cNvSpPr txBox="1"/>
          <p:nvPr/>
        </p:nvSpPr>
        <p:spPr>
          <a:xfrm>
            <a:off x="5053887" y="6014545"/>
            <a:ext cx="1784463" cy="523220"/>
          </a:xfrm>
          <a:prstGeom prst="rect">
            <a:avLst/>
          </a:prstGeom>
          <a:noFill/>
        </p:spPr>
        <p:txBody>
          <a:bodyPr wrap="none" rtlCol="0">
            <a:spAutoFit/>
          </a:bodyPr>
          <a:lstStyle/>
          <a:p>
            <a:r>
              <a:rPr lang="en-US" sz="2800" dirty="0">
                <a:latin typeface="Gill Sans MT" panose="020B0502020104020203" pitchFamily="34" charset="77"/>
              </a:rPr>
              <a:t>Base image</a:t>
            </a:r>
          </a:p>
        </p:txBody>
      </p:sp>
    </p:spTree>
    <p:extLst>
      <p:ext uri="{BB962C8B-B14F-4D97-AF65-F5344CB8AC3E}">
        <p14:creationId xmlns:p14="http://schemas.microsoft.com/office/powerpoint/2010/main" val="41681243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0" y="1143000"/>
            <a:ext cx="4572000" cy="4582206"/>
          </a:xfrm>
          <a:prstGeom prst="rect">
            <a:avLst/>
          </a:prstGeom>
          <a:ln>
            <a:noFill/>
          </a:ln>
        </p:spPr>
      </p:pic>
      <p:sp>
        <p:nvSpPr>
          <p:cNvPr id="3" name="TextBox 2"/>
          <p:cNvSpPr txBox="1"/>
          <p:nvPr/>
        </p:nvSpPr>
        <p:spPr>
          <a:xfrm>
            <a:off x="4184258" y="6024751"/>
            <a:ext cx="3530134" cy="523220"/>
          </a:xfrm>
          <a:prstGeom prst="rect">
            <a:avLst/>
          </a:prstGeom>
          <a:noFill/>
        </p:spPr>
        <p:txBody>
          <a:bodyPr wrap="none" rtlCol="0">
            <a:spAutoFit/>
          </a:bodyPr>
          <a:lstStyle/>
          <a:p>
            <a:r>
              <a:rPr lang="en-US" sz="2800" dirty="0">
                <a:latin typeface="Gill Sans MT" panose="020B0502020104020203" pitchFamily="34" charset="77"/>
                <a:ea typeface="Helvetica Regular" charset="0"/>
                <a:cs typeface="Helvetica Regular" charset="0"/>
              </a:rPr>
              <a:t>Random Noise Pattern</a:t>
            </a:r>
          </a:p>
        </p:txBody>
      </p:sp>
    </p:spTree>
    <p:extLst>
      <p:ext uri="{BB962C8B-B14F-4D97-AF65-F5344CB8AC3E}">
        <p14:creationId xmlns:p14="http://schemas.microsoft.com/office/powerpoint/2010/main" val="2854823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hicago Skyline 1950s | Chicago skyline, Skyline, Chicago">
            <a:extLst>
              <a:ext uri="{FF2B5EF4-FFF2-40B4-BE49-F238E27FC236}">
                <a16:creationId xmlns:a16="http://schemas.microsoft.com/office/drawing/2014/main" id="{EC3EB2D6-A7B0-B446-8B8F-24607875EE98}"/>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27309" b="10191"/>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5DF676-2710-354F-AA04-A6DA46A03549}"/>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They synced with the … Chicago tide?</a:t>
            </a:r>
          </a:p>
        </p:txBody>
      </p:sp>
    </p:spTree>
    <p:extLst>
      <p:ext uri="{BB962C8B-B14F-4D97-AF65-F5344CB8AC3E}">
        <p14:creationId xmlns:p14="http://schemas.microsoft.com/office/powerpoint/2010/main" val="42834861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21679" y="583319"/>
            <a:ext cx="6748641" cy="584775"/>
          </a:xfrm>
          <a:prstGeom prst="rect">
            <a:avLst/>
          </a:prstGeom>
          <a:noFill/>
        </p:spPr>
        <p:txBody>
          <a:bodyPr wrap="square" rtlCol="0">
            <a:spAutoFit/>
          </a:bodyPr>
          <a:lstStyle/>
          <a:p>
            <a:r>
              <a:rPr lang="en-US" sz="3200" dirty="0">
                <a:latin typeface="Gill Sans MT" panose="020B0502020104020203" pitchFamily="34" charset="77"/>
              </a:rPr>
              <a:t>Which face looks more [insert trait]?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71" y="1385586"/>
            <a:ext cx="3657600" cy="365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030" y="1385586"/>
            <a:ext cx="3657600" cy="3657600"/>
          </a:xfrm>
          <a:prstGeom prst="rect">
            <a:avLst/>
          </a:prstGeom>
        </p:spPr>
      </p:pic>
      <p:sp>
        <p:nvSpPr>
          <p:cNvPr id="8" name="TextBox 7"/>
          <p:cNvSpPr txBox="1"/>
          <p:nvPr/>
        </p:nvSpPr>
        <p:spPr>
          <a:xfrm>
            <a:off x="1256371" y="5260678"/>
            <a:ext cx="3657600" cy="830997"/>
          </a:xfrm>
          <a:prstGeom prst="rect">
            <a:avLst/>
          </a:prstGeom>
          <a:noFill/>
        </p:spPr>
        <p:txBody>
          <a:bodyPr wrap="square" rtlCol="0">
            <a:spAutoFit/>
          </a:bodyPr>
          <a:lstStyle/>
          <a:p>
            <a:r>
              <a:rPr lang="en-US" sz="2400" dirty="0">
                <a:latin typeface="Gill Sans MT" panose="020B0502020104020203" pitchFamily="34" charset="77"/>
              </a:rPr>
              <a:t>Base image with</a:t>
            </a:r>
          </a:p>
          <a:p>
            <a:r>
              <a:rPr lang="en-US" sz="2400" dirty="0">
                <a:latin typeface="Gill Sans MT" panose="020B0502020104020203" pitchFamily="34" charset="77"/>
              </a:rPr>
              <a:t>original noise superimposed </a:t>
            </a:r>
          </a:p>
        </p:txBody>
      </p:sp>
      <p:sp>
        <p:nvSpPr>
          <p:cNvPr id="9" name="TextBox 8"/>
          <p:cNvSpPr txBox="1"/>
          <p:nvPr/>
        </p:nvSpPr>
        <p:spPr>
          <a:xfrm>
            <a:off x="7278030" y="5260677"/>
            <a:ext cx="3657599" cy="1200329"/>
          </a:xfrm>
          <a:prstGeom prst="rect">
            <a:avLst/>
          </a:prstGeom>
          <a:noFill/>
        </p:spPr>
        <p:txBody>
          <a:bodyPr wrap="square" rtlCol="0">
            <a:spAutoFit/>
          </a:bodyPr>
          <a:lstStyle/>
          <a:p>
            <a:r>
              <a:rPr lang="en-US" sz="2400" dirty="0">
                <a:latin typeface="Gill Sans MT" panose="020B0502020104020203" pitchFamily="34" charset="77"/>
              </a:rPr>
              <a:t>Base image with</a:t>
            </a:r>
          </a:p>
          <a:p>
            <a:r>
              <a:rPr lang="en-US" sz="2400" dirty="0">
                <a:latin typeface="Gill Sans MT" panose="020B0502020104020203" pitchFamily="34" charset="77"/>
              </a:rPr>
              <a:t>the </a:t>
            </a:r>
            <a:r>
              <a:rPr lang="en-US" sz="2400" dirty="0">
                <a:solidFill>
                  <a:schemeClr val="accent5"/>
                </a:solidFill>
                <a:latin typeface="Gill Sans MT" panose="020B0502020104020203" pitchFamily="34" charset="77"/>
              </a:rPr>
              <a:t>negative</a:t>
            </a:r>
            <a:r>
              <a:rPr lang="en-US" sz="2400" dirty="0">
                <a:latin typeface="Gill Sans MT" panose="020B0502020104020203" pitchFamily="34" charset="77"/>
              </a:rPr>
              <a:t> noise superimposed</a:t>
            </a:r>
          </a:p>
        </p:txBody>
      </p:sp>
    </p:spTree>
    <p:extLst>
      <p:ext uri="{BB962C8B-B14F-4D97-AF65-F5344CB8AC3E}">
        <p14:creationId xmlns:p14="http://schemas.microsoft.com/office/powerpoint/2010/main" val="378148564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us 3"/>
          <p:cNvSpPr>
            <a:spLocks noChangeAspect="1"/>
          </p:cNvSpPr>
          <p:nvPr/>
        </p:nvSpPr>
        <p:spPr>
          <a:xfrm>
            <a:off x="5320991" y="2653991"/>
            <a:ext cx="1550019" cy="1550019"/>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Tree>
    <p:extLst>
      <p:ext uri="{BB962C8B-B14F-4D97-AF65-F5344CB8AC3E}">
        <p14:creationId xmlns:p14="http://schemas.microsoft.com/office/powerpoint/2010/main" val="25970742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1358205-CE85-6049-8576-3FD448061E61}"/>
              </a:ext>
            </a:extLst>
          </p:cNvPr>
          <p:cNvSpPr txBox="1"/>
          <p:nvPr/>
        </p:nvSpPr>
        <p:spPr>
          <a:xfrm>
            <a:off x="3161127" y="804367"/>
            <a:ext cx="5869746" cy="584775"/>
          </a:xfrm>
          <a:prstGeom prst="rect">
            <a:avLst/>
          </a:prstGeom>
          <a:noFill/>
        </p:spPr>
        <p:txBody>
          <a:bodyPr wrap="square" rtlCol="0">
            <a:spAutoFit/>
          </a:bodyPr>
          <a:lstStyle/>
          <a:p>
            <a:r>
              <a:rPr lang="en-US" sz="3200" dirty="0">
                <a:latin typeface="Gill Sans MT" panose="020B0502020104020203" pitchFamily="34" charset="77"/>
              </a:rPr>
              <a:t>Which face looks more infected?</a:t>
            </a:r>
          </a:p>
        </p:txBody>
      </p:sp>
      <p:pic>
        <p:nvPicPr>
          <p:cNvPr id="8" name="Picture 7">
            <a:extLst>
              <a:ext uri="{FF2B5EF4-FFF2-40B4-BE49-F238E27FC236}">
                <a16:creationId xmlns:a16="http://schemas.microsoft.com/office/drawing/2014/main" id="{8407FB7C-675E-3042-A3F9-72CF55261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71" y="1811258"/>
            <a:ext cx="3657600" cy="3657600"/>
          </a:xfrm>
          <a:prstGeom prst="rect">
            <a:avLst/>
          </a:prstGeom>
        </p:spPr>
      </p:pic>
      <p:pic>
        <p:nvPicPr>
          <p:cNvPr id="9" name="Picture 8">
            <a:extLst>
              <a:ext uri="{FF2B5EF4-FFF2-40B4-BE49-F238E27FC236}">
                <a16:creationId xmlns:a16="http://schemas.microsoft.com/office/drawing/2014/main" id="{1172871B-E4A8-144F-8B86-5689BE44A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030" y="1811258"/>
            <a:ext cx="3657600" cy="3657600"/>
          </a:xfrm>
          <a:prstGeom prst="rect">
            <a:avLst/>
          </a:prstGeom>
        </p:spPr>
      </p:pic>
    </p:spTree>
    <p:extLst>
      <p:ext uri="{BB962C8B-B14F-4D97-AF65-F5344CB8AC3E}">
        <p14:creationId xmlns:p14="http://schemas.microsoft.com/office/powerpoint/2010/main" val="21510362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us 3"/>
          <p:cNvSpPr>
            <a:spLocks noChangeAspect="1"/>
          </p:cNvSpPr>
          <p:nvPr/>
        </p:nvSpPr>
        <p:spPr>
          <a:xfrm>
            <a:off x="5320991" y="2653991"/>
            <a:ext cx="1550019" cy="1550019"/>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Tree>
    <p:extLst>
      <p:ext uri="{BB962C8B-B14F-4D97-AF65-F5344CB8AC3E}">
        <p14:creationId xmlns:p14="http://schemas.microsoft.com/office/powerpoint/2010/main" val="23669441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0" y="3013502"/>
            <a:ext cx="4572000" cy="830997"/>
          </a:xfrm>
          <a:prstGeom prst="rect">
            <a:avLst/>
          </a:prstGeom>
          <a:noFill/>
        </p:spPr>
        <p:txBody>
          <a:bodyPr wrap="square" rtlCol="0">
            <a:spAutoFit/>
          </a:bodyPr>
          <a:lstStyle/>
          <a:p>
            <a:pPr algn="ctr"/>
            <a:r>
              <a:rPr lang="en-US" sz="4800" dirty="0">
                <a:latin typeface="Gill Sans MT" panose="020B0502020104020203" pitchFamily="34" charset="77"/>
                <a:ea typeface="Helvetica" charset="0"/>
                <a:cs typeface="Helvetica" charset="0"/>
              </a:rPr>
              <a:t>x 400 Trials</a:t>
            </a:r>
          </a:p>
        </p:txBody>
      </p:sp>
    </p:spTree>
    <p:extLst>
      <p:ext uri="{BB962C8B-B14F-4D97-AF65-F5344CB8AC3E}">
        <p14:creationId xmlns:p14="http://schemas.microsoft.com/office/powerpoint/2010/main" val="30098670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8">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C0755B-A4E8-574B-9310-B6A3875EBC3D}"/>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n-US" sz="5000" kern="1200">
                <a:solidFill>
                  <a:schemeClr val="tx1"/>
                </a:solidFill>
                <a:latin typeface="+mj-lt"/>
                <a:ea typeface="+mj-ea"/>
                <a:cs typeface="+mj-cs"/>
              </a:rPr>
              <a:t>Mental Image = Average of images participants selected</a:t>
            </a:r>
          </a:p>
        </p:txBody>
      </p:sp>
      <p:grpSp>
        <p:nvGrpSpPr>
          <p:cNvPr id="5" name="Group 10">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2"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892435D4-3516-D245-A205-8F17AF8D9A6E}"/>
              </a:ext>
            </a:extLst>
          </p:cNvPr>
          <p:cNvGrpSpPr/>
          <p:nvPr/>
        </p:nvGrpSpPr>
        <p:grpSpPr>
          <a:xfrm>
            <a:off x="8174251" y="3003027"/>
            <a:ext cx="3657600" cy="2216885"/>
            <a:chOff x="2909888" y="3186113"/>
            <a:chExt cx="3657600" cy="2216885"/>
          </a:xfrm>
        </p:grpSpPr>
        <p:pic>
          <p:nvPicPr>
            <p:cNvPr id="21" name="Graphic 20" descr="Smiling face with no fill">
              <a:extLst>
                <a:ext uri="{FF2B5EF4-FFF2-40B4-BE49-F238E27FC236}">
                  <a16:creationId xmlns:a16="http://schemas.microsoft.com/office/drawing/2014/main" id="{75AF70EF-68D2-9E49-B5F8-D47881FE48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53088" y="3200400"/>
              <a:ext cx="914400" cy="914400"/>
            </a:xfrm>
            <a:prstGeom prst="rect">
              <a:avLst/>
            </a:prstGeom>
          </p:spPr>
        </p:pic>
        <p:pic>
          <p:nvPicPr>
            <p:cNvPr id="22" name="Graphic 21" descr="Neutral face with no fill">
              <a:extLst>
                <a:ext uri="{FF2B5EF4-FFF2-40B4-BE49-F238E27FC236}">
                  <a16:creationId xmlns:a16="http://schemas.microsoft.com/office/drawing/2014/main" id="{38A55B91-195A-224D-8D13-E2BC2FF45F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81488" y="3200400"/>
              <a:ext cx="914400" cy="914400"/>
            </a:xfrm>
            <a:prstGeom prst="rect">
              <a:avLst/>
            </a:prstGeom>
          </p:spPr>
        </p:pic>
        <p:pic>
          <p:nvPicPr>
            <p:cNvPr id="23" name="Graphic 22" descr="Sad face with no fill">
              <a:extLst>
                <a:ext uri="{FF2B5EF4-FFF2-40B4-BE49-F238E27FC236}">
                  <a16:creationId xmlns:a16="http://schemas.microsoft.com/office/drawing/2014/main" id="{36001AB5-84DE-EA44-A5C5-73B43512AA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09888" y="3186113"/>
              <a:ext cx="914400" cy="914400"/>
            </a:xfrm>
            <a:prstGeom prst="rect">
              <a:avLst/>
            </a:prstGeom>
          </p:spPr>
        </p:pic>
        <p:cxnSp>
          <p:nvCxnSpPr>
            <p:cNvPr id="24" name="Straight Connector 23">
              <a:extLst>
                <a:ext uri="{FF2B5EF4-FFF2-40B4-BE49-F238E27FC236}">
                  <a16:creationId xmlns:a16="http://schemas.microsoft.com/office/drawing/2014/main" id="{0BFF217B-535A-E746-ACD6-D35327F65317}"/>
                </a:ext>
              </a:extLst>
            </p:cNvPr>
            <p:cNvCxnSpPr>
              <a:cxnSpLocks/>
            </p:cNvCxnSpPr>
            <p:nvPr/>
          </p:nvCxnSpPr>
          <p:spPr>
            <a:xfrm>
              <a:off x="3024188" y="4386263"/>
              <a:ext cx="35433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Plus 24">
              <a:extLst>
                <a:ext uri="{FF2B5EF4-FFF2-40B4-BE49-F238E27FC236}">
                  <a16:creationId xmlns:a16="http://schemas.microsoft.com/office/drawing/2014/main" id="{B02D1357-6FEC-5B40-B727-E6A1BB3CF98E}"/>
                </a:ext>
              </a:extLst>
            </p:cNvPr>
            <p:cNvSpPr/>
            <p:nvPr/>
          </p:nvSpPr>
          <p:spPr>
            <a:xfrm>
              <a:off x="3824288" y="3429000"/>
              <a:ext cx="457200" cy="457200"/>
            </a:xfrm>
            <a:prstGeom prst="mathPlus">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lus 25">
              <a:extLst>
                <a:ext uri="{FF2B5EF4-FFF2-40B4-BE49-F238E27FC236}">
                  <a16:creationId xmlns:a16="http://schemas.microsoft.com/office/drawing/2014/main" id="{6F636B9E-1F46-D246-8E5B-2F0DF34CF53B}"/>
                </a:ext>
              </a:extLst>
            </p:cNvPr>
            <p:cNvSpPr/>
            <p:nvPr/>
          </p:nvSpPr>
          <p:spPr>
            <a:xfrm>
              <a:off x="5195888" y="3471862"/>
              <a:ext cx="457200" cy="457200"/>
            </a:xfrm>
            <a:prstGeom prst="mathPlus">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4573562-E5FC-3B48-B8BD-061794B0B475}"/>
                </a:ext>
              </a:extLst>
            </p:cNvPr>
            <p:cNvSpPr txBox="1"/>
            <p:nvPr/>
          </p:nvSpPr>
          <p:spPr>
            <a:xfrm>
              <a:off x="4492466" y="4572001"/>
              <a:ext cx="492443" cy="830997"/>
            </a:xfrm>
            <a:prstGeom prst="rect">
              <a:avLst/>
            </a:prstGeom>
            <a:noFill/>
          </p:spPr>
          <p:txBody>
            <a:bodyPr wrap="none" rtlCol="0">
              <a:spAutoFit/>
            </a:bodyPr>
            <a:lstStyle/>
            <a:p>
              <a:r>
                <a:rPr lang="en-US" sz="4800" dirty="0">
                  <a:solidFill>
                    <a:schemeClr val="accent3"/>
                  </a:solidFill>
                </a:rPr>
                <a:t>3</a:t>
              </a:r>
            </a:p>
          </p:txBody>
        </p:sp>
      </p:grpSp>
    </p:spTree>
    <p:extLst>
      <p:ext uri="{BB962C8B-B14F-4D97-AF65-F5344CB8AC3E}">
        <p14:creationId xmlns:p14="http://schemas.microsoft.com/office/powerpoint/2010/main" val="159274839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FDCD4-2E35-C243-AD44-62C629126A2C}"/>
              </a:ext>
            </a:extLst>
          </p:cNvPr>
          <p:cNvSpPr>
            <a:spLocks noGrp="1"/>
          </p:cNvSpPr>
          <p:nvPr>
            <p:ph type="title"/>
          </p:nvPr>
        </p:nvSpPr>
        <p:spPr>
          <a:xfrm>
            <a:off x="755886" y="4357812"/>
            <a:ext cx="10506456" cy="1485514"/>
          </a:xfrm>
        </p:spPr>
        <p:txBody>
          <a:bodyPr vert="horz" lIns="91440" tIns="45720" rIns="91440" bIns="45720" rtlCol="0" anchor="b">
            <a:normAutofit/>
          </a:bodyPr>
          <a:lstStyle/>
          <a:p>
            <a:pPr algn="ctr"/>
            <a:r>
              <a:rPr lang="en-US" sz="4800" kern="1200" dirty="0">
                <a:solidFill>
                  <a:schemeClr val="tx1"/>
                </a:solidFill>
                <a:latin typeface="+mj-lt"/>
                <a:ea typeface="+mj-ea"/>
                <a:cs typeface="+mj-cs"/>
              </a:rPr>
              <a:t>Studies 3-5. Germy and Infected Mental Images</a:t>
            </a:r>
          </a:p>
        </p:txBody>
      </p:sp>
      <p:pic>
        <p:nvPicPr>
          <p:cNvPr id="16" name="Picture 15" descr="A close up of a mans face&#10;&#10;Description automatically generated">
            <a:extLst>
              <a:ext uri="{FF2B5EF4-FFF2-40B4-BE49-F238E27FC236}">
                <a16:creationId xmlns:a16="http://schemas.microsoft.com/office/drawing/2014/main" id="{204460DA-2474-FA47-A57B-3CFF7CDE5B44}"/>
              </a:ext>
            </a:extLst>
          </p:cNvPr>
          <p:cNvPicPr>
            <a:picLocks noChangeAspect="1"/>
          </p:cNvPicPr>
          <p:nvPr/>
        </p:nvPicPr>
        <p:blipFill rotWithShape="1">
          <a:blip r:embed="rId2"/>
          <a:srcRect l="8751" r="5600" b="2"/>
          <a:stretch/>
        </p:blipFill>
        <p:spPr>
          <a:xfrm>
            <a:off x="2575695" y="187900"/>
            <a:ext cx="2255462" cy="3155238"/>
          </a:xfrm>
          <a:prstGeom prst="rect">
            <a:avLst/>
          </a:prstGeom>
        </p:spPr>
      </p:pic>
      <p:pic>
        <p:nvPicPr>
          <p:cNvPr id="14" name="Picture 13" descr="A close up of a mans face&#10;&#10;Description automatically generated">
            <a:extLst>
              <a:ext uri="{FF2B5EF4-FFF2-40B4-BE49-F238E27FC236}">
                <a16:creationId xmlns:a16="http://schemas.microsoft.com/office/drawing/2014/main" id="{42648196-D24D-964C-B76E-BF911519B4E7}"/>
              </a:ext>
            </a:extLst>
          </p:cNvPr>
          <p:cNvPicPr>
            <a:picLocks noChangeAspect="1"/>
          </p:cNvPicPr>
          <p:nvPr/>
        </p:nvPicPr>
        <p:blipFill rotWithShape="1">
          <a:blip r:embed="rId3"/>
          <a:srcRect l="7174" r="7176" b="2"/>
          <a:stretch/>
        </p:blipFill>
        <p:spPr>
          <a:xfrm>
            <a:off x="9748201" y="187900"/>
            <a:ext cx="2255462" cy="3155238"/>
          </a:xfrm>
          <a:prstGeom prst="rect">
            <a:avLst/>
          </a:prstGeom>
        </p:spPr>
      </p:pic>
      <p:pic>
        <p:nvPicPr>
          <p:cNvPr id="12" name="Picture 11" descr="A close up of a mans face&#10;&#10;Description automatically generated">
            <a:extLst>
              <a:ext uri="{FF2B5EF4-FFF2-40B4-BE49-F238E27FC236}">
                <a16:creationId xmlns:a16="http://schemas.microsoft.com/office/drawing/2014/main" id="{AD132681-4402-064C-A20F-CCF6C9F4B709}"/>
              </a:ext>
            </a:extLst>
          </p:cNvPr>
          <p:cNvPicPr>
            <a:picLocks noChangeAspect="1"/>
          </p:cNvPicPr>
          <p:nvPr/>
        </p:nvPicPr>
        <p:blipFill rotWithShape="1">
          <a:blip r:embed="rId4"/>
          <a:srcRect l="7625" r="6726" b="2"/>
          <a:stretch/>
        </p:blipFill>
        <p:spPr>
          <a:xfrm>
            <a:off x="7357969" y="187900"/>
            <a:ext cx="2255462" cy="3155238"/>
          </a:xfrm>
          <a:prstGeom prst="rect">
            <a:avLst/>
          </a:prstGeom>
        </p:spPr>
      </p:pic>
      <p:pic>
        <p:nvPicPr>
          <p:cNvPr id="10" name="Picture 9" descr="A close up of a mans face&#10;&#10;Description automatically generated">
            <a:extLst>
              <a:ext uri="{FF2B5EF4-FFF2-40B4-BE49-F238E27FC236}">
                <a16:creationId xmlns:a16="http://schemas.microsoft.com/office/drawing/2014/main" id="{C3410EC9-2A9D-D14D-ACCE-B1A0D7750099}"/>
              </a:ext>
            </a:extLst>
          </p:cNvPr>
          <p:cNvPicPr>
            <a:picLocks noChangeAspect="1"/>
          </p:cNvPicPr>
          <p:nvPr/>
        </p:nvPicPr>
        <p:blipFill rotWithShape="1">
          <a:blip r:embed="rId5"/>
          <a:srcRect l="7850" r="6500" b="2"/>
          <a:stretch/>
        </p:blipFill>
        <p:spPr>
          <a:xfrm>
            <a:off x="4966832" y="187900"/>
            <a:ext cx="2255462" cy="3155238"/>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B2BD97E8-9214-A64E-8E0C-C5B09489FAE1}"/>
              </a:ext>
            </a:extLst>
          </p:cNvPr>
          <p:cNvPicPr>
            <a:picLocks noChangeAspect="1"/>
          </p:cNvPicPr>
          <p:nvPr/>
        </p:nvPicPr>
        <p:blipFill rotWithShape="1">
          <a:blip r:embed="rId6"/>
          <a:srcRect l="7400" r="6951" b="2"/>
          <a:stretch/>
        </p:blipFill>
        <p:spPr>
          <a:xfrm>
            <a:off x="184558" y="187900"/>
            <a:ext cx="2255462" cy="3155238"/>
          </a:xfrm>
          <a:prstGeom prst="rect">
            <a:avLst/>
          </a:prstGeom>
        </p:spPr>
      </p:pic>
      <p:sp>
        <p:nvSpPr>
          <p:cNvPr id="17" name="TextBox 16">
            <a:extLst>
              <a:ext uri="{FF2B5EF4-FFF2-40B4-BE49-F238E27FC236}">
                <a16:creationId xmlns:a16="http://schemas.microsoft.com/office/drawing/2014/main" id="{7A995452-A5D2-934C-A033-2C78D4714A99}"/>
              </a:ext>
            </a:extLst>
          </p:cNvPr>
          <p:cNvSpPr txBox="1"/>
          <p:nvPr/>
        </p:nvSpPr>
        <p:spPr>
          <a:xfrm>
            <a:off x="755886" y="3337160"/>
            <a:ext cx="1112805" cy="461665"/>
          </a:xfrm>
          <a:prstGeom prst="rect">
            <a:avLst/>
          </a:prstGeom>
          <a:noFill/>
        </p:spPr>
        <p:txBody>
          <a:bodyPr wrap="none" rtlCol="0">
            <a:spAutoFit/>
          </a:bodyPr>
          <a:lstStyle/>
          <a:p>
            <a:r>
              <a:rPr lang="en-US" sz="2400" dirty="0">
                <a:solidFill>
                  <a:schemeClr val="accent1"/>
                </a:solidFill>
              </a:rPr>
              <a:t>Study 3</a:t>
            </a:r>
          </a:p>
        </p:txBody>
      </p:sp>
      <p:sp>
        <p:nvSpPr>
          <p:cNvPr id="19" name="TextBox 18">
            <a:extLst>
              <a:ext uri="{FF2B5EF4-FFF2-40B4-BE49-F238E27FC236}">
                <a16:creationId xmlns:a16="http://schemas.microsoft.com/office/drawing/2014/main" id="{8967CB8D-7F76-7F4B-ACD8-9FE479077052}"/>
              </a:ext>
            </a:extLst>
          </p:cNvPr>
          <p:cNvSpPr txBox="1"/>
          <p:nvPr/>
        </p:nvSpPr>
        <p:spPr>
          <a:xfrm>
            <a:off x="3147023" y="3337159"/>
            <a:ext cx="1112805" cy="461665"/>
          </a:xfrm>
          <a:prstGeom prst="rect">
            <a:avLst/>
          </a:prstGeom>
          <a:noFill/>
        </p:spPr>
        <p:txBody>
          <a:bodyPr wrap="none" rtlCol="0">
            <a:spAutoFit/>
          </a:bodyPr>
          <a:lstStyle/>
          <a:p>
            <a:r>
              <a:rPr lang="en-US" sz="2400" dirty="0">
                <a:solidFill>
                  <a:schemeClr val="accent1"/>
                </a:solidFill>
              </a:rPr>
              <a:t>Study 5</a:t>
            </a:r>
          </a:p>
        </p:txBody>
      </p:sp>
      <p:sp>
        <p:nvSpPr>
          <p:cNvPr id="20" name="TextBox 19">
            <a:extLst>
              <a:ext uri="{FF2B5EF4-FFF2-40B4-BE49-F238E27FC236}">
                <a16:creationId xmlns:a16="http://schemas.microsoft.com/office/drawing/2014/main" id="{5243068B-6F95-034C-86D9-95C4F0D9F839}"/>
              </a:ext>
            </a:extLst>
          </p:cNvPr>
          <p:cNvSpPr txBox="1"/>
          <p:nvPr/>
        </p:nvSpPr>
        <p:spPr>
          <a:xfrm>
            <a:off x="5538160" y="3352293"/>
            <a:ext cx="1112805" cy="461665"/>
          </a:xfrm>
          <a:prstGeom prst="rect">
            <a:avLst/>
          </a:prstGeom>
          <a:noFill/>
        </p:spPr>
        <p:txBody>
          <a:bodyPr wrap="none" rtlCol="0">
            <a:spAutoFit/>
          </a:bodyPr>
          <a:lstStyle/>
          <a:p>
            <a:r>
              <a:rPr lang="en-US" sz="2400" dirty="0">
                <a:solidFill>
                  <a:schemeClr val="accent1"/>
                </a:solidFill>
              </a:rPr>
              <a:t>Study 4</a:t>
            </a:r>
          </a:p>
        </p:txBody>
      </p:sp>
      <p:sp>
        <p:nvSpPr>
          <p:cNvPr id="22" name="TextBox 21">
            <a:extLst>
              <a:ext uri="{FF2B5EF4-FFF2-40B4-BE49-F238E27FC236}">
                <a16:creationId xmlns:a16="http://schemas.microsoft.com/office/drawing/2014/main" id="{4C9F9267-5150-B748-8D7A-BDB88081F55E}"/>
              </a:ext>
            </a:extLst>
          </p:cNvPr>
          <p:cNvSpPr txBox="1"/>
          <p:nvPr/>
        </p:nvSpPr>
        <p:spPr>
          <a:xfrm>
            <a:off x="10323309" y="3352292"/>
            <a:ext cx="1112805" cy="461665"/>
          </a:xfrm>
          <a:prstGeom prst="rect">
            <a:avLst/>
          </a:prstGeom>
          <a:noFill/>
        </p:spPr>
        <p:txBody>
          <a:bodyPr wrap="none" rtlCol="0">
            <a:spAutoFit/>
          </a:bodyPr>
          <a:lstStyle/>
          <a:p>
            <a:r>
              <a:rPr lang="en-US" sz="2400" dirty="0">
                <a:solidFill>
                  <a:schemeClr val="accent1"/>
                </a:solidFill>
              </a:rPr>
              <a:t>Study 5</a:t>
            </a:r>
          </a:p>
        </p:txBody>
      </p:sp>
      <p:sp>
        <p:nvSpPr>
          <p:cNvPr id="23" name="TextBox 22">
            <a:extLst>
              <a:ext uri="{FF2B5EF4-FFF2-40B4-BE49-F238E27FC236}">
                <a16:creationId xmlns:a16="http://schemas.microsoft.com/office/drawing/2014/main" id="{965D2BE1-FFA7-8548-8B4F-8345B88B0C97}"/>
              </a:ext>
            </a:extLst>
          </p:cNvPr>
          <p:cNvSpPr txBox="1"/>
          <p:nvPr/>
        </p:nvSpPr>
        <p:spPr>
          <a:xfrm>
            <a:off x="7929297" y="3337158"/>
            <a:ext cx="1112805" cy="461665"/>
          </a:xfrm>
          <a:prstGeom prst="rect">
            <a:avLst/>
          </a:prstGeom>
          <a:noFill/>
        </p:spPr>
        <p:txBody>
          <a:bodyPr wrap="none" rtlCol="0">
            <a:spAutoFit/>
          </a:bodyPr>
          <a:lstStyle/>
          <a:p>
            <a:r>
              <a:rPr lang="en-US" sz="2400" dirty="0">
                <a:solidFill>
                  <a:schemeClr val="accent1"/>
                </a:solidFill>
              </a:rPr>
              <a:t>Study 4</a:t>
            </a:r>
          </a:p>
        </p:txBody>
      </p:sp>
    </p:spTree>
    <p:extLst>
      <p:ext uri="{BB962C8B-B14F-4D97-AF65-F5344CB8AC3E}">
        <p14:creationId xmlns:p14="http://schemas.microsoft.com/office/powerpoint/2010/main" val="22341373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1" name="Rectangle 2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68F7454-BA48-2C4E-BB80-633B14A28893}"/>
              </a:ext>
            </a:extLst>
          </p:cNvPr>
          <p:cNvSpPr>
            <a:spLocks noGrp="1"/>
          </p:cNvSpPr>
          <p:nvPr>
            <p:ph type="title"/>
          </p:nvPr>
        </p:nvSpPr>
        <p:spPr>
          <a:xfrm>
            <a:off x="1153618" y="1239927"/>
            <a:ext cx="4008586" cy="4680583"/>
          </a:xfrm>
        </p:spPr>
        <p:txBody>
          <a:bodyPr anchor="ctr">
            <a:normAutofit/>
          </a:bodyPr>
          <a:lstStyle/>
          <a:p>
            <a:r>
              <a:rPr lang="en-US" sz="5200"/>
              <a:t>I had raters rate germy, infected, healthy, or violent mental images</a:t>
            </a:r>
          </a:p>
        </p:txBody>
      </p:sp>
      <p:sp>
        <p:nvSpPr>
          <p:cNvPr id="6" name="Content Placeholder 5">
            <a:extLst>
              <a:ext uri="{FF2B5EF4-FFF2-40B4-BE49-F238E27FC236}">
                <a16:creationId xmlns:a16="http://schemas.microsoft.com/office/drawing/2014/main" id="{14CAA089-40C5-004F-ACDB-2442FF077EAD}"/>
              </a:ext>
            </a:extLst>
          </p:cNvPr>
          <p:cNvSpPr>
            <a:spLocks noGrp="1"/>
          </p:cNvSpPr>
          <p:nvPr>
            <p:ph idx="1"/>
          </p:nvPr>
        </p:nvSpPr>
        <p:spPr>
          <a:xfrm>
            <a:off x="6291923" y="1239927"/>
            <a:ext cx="4971824" cy="4680583"/>
          </a:xfrm>
        </p:spPr>
        <p:txBody>
          <a:bodyPr anchor="ctr">
            <a:normAutofit/>
          </a:bodyPr>
          <a:lstStyle/>
          <a:p>
            <a:pPr marL="0" indent="0">
              <a:buNone/>
            </a:pPr>
            <a:r>
              <a:rPr lang="en-US" sz="1700"/>
              <a:t>How clear is this image?</a:t>
            </a:r>
          </a:p>
          <a:p>
            <a:pPr marL="0" indent="0">
              <a:buNone/>
            </a:pPr>
            <a:r>
              <a:rPr lang="en-US" sz="1700"/>
              <a:t>How germy is this person?</a:t>
            </a:r>
          </a:p>
          <a:p>
            <a:pPr marL="0" indent="0">
              <a:buNone/>
            </a:pPr>
            <a:r>
              <a:rPr lang="en-US" sz="1700"/>
              <a:t>How disfigured is this person?</a:t>
            </a:r>
          </a:p>
          <a:p>
            <a:pPr marL="0" indent="0">
              <a:buNone/>
            </a:pPr>
            <a:r>
              <a:rPr lang="en-US" sz="1700"/>
              <a:t>How old is this person?</a:t>
            </a:r>
          </a:p>
          <a:p>
            <a:pPr marL="0" indent="0">
              <a:buNone/>
            </a:pPr>
            <a:r>
              <a:rPr lang="en-US" sz="1700"/>
              <a:t>How heavy is this person?</a:t>
            </a:r>
          </a:p>
          <a:p>
            <a:pPr marL="0" indent="0">
              <a:buNone/>
            </a:pPr>
            <a:r>
              <a:rPr lang="en-US" sz="1700"/>
              <a:t>How  oreign is this person?</a:t>
            </a:r>
          </a:p>
          <a:p>
            <a:pPr marL="0" indent="0">
              <a:buNone/>
            </a:pPr>
            <a:r>
              <a:rPr lang="en-US" sz="1700"/>
              <a:t>How  atigued is this person?</a:t>
            </a:r>
          </a:p>
          <a:p>
            <a:pPr marL="0" indent="0">
              <a:buNone/>
            </a:pPr>
            <a:r>
              <a:rPr lang="en-US" sz="1700"/>
              <a:t>How healthy is this person?</a:t>
            </a:r>
          </a:p>
          <a:p>
            <a:pPr marL="0" indent="0">
              <a:buNone/>
            </a:pPr>
            <a:r>
              <a:rPr lang="en-US" sz="1700"/>
              <a:t>How violent is this person?</a:t>
            </a:r>
          </a:p>
          <a:p>
            <a:pPr marL="0" indent="0">
              <a:buNone/>
            </a:pPr>
            <a:r>
              <a:rPr lang="en-US" sz="1700"/>
              <a:t>How angry is this person?</a:t>
            </a:r>
          </a:p>
          <a:p>
            <a:pPr marL="0" indent="0">
              <a:buNone/>
            </a:pPr>
            <a:r>
              <a:rPr lang="en-US" sz="1700"/>
              <a:t>How dominant is this person?</a:t>
            </a:r>
          </a:p>
          <a:p>
            <a:pPr marL="0" indent="0">
              <a:buNone/>
            </a:pPr>
            <a:r>
              <a:rPr lang="en-US" sz="1700"/>
              <a:t>How muscular is this person?</a:t>
            </a:r>
          </a:p>
          <a:p>
            <a:pPr marL="0" indent="0">
              <a:buNone/>
            </a:pPr>
            <a:r>
              <a:rPr lang="en-US" sz="1700"/>
              <a:t>How masculine is this person?</a:t>
            </a:r>
          </a:p>
        </p:txBody>
      </p:sp>
    </p:spTree>
    <p:extLst>
      <p:ext uri="{BB962C8B-B14F-4D97-AF65-F5344CB8AC3E}">
        <p14:creationId xmlns:p14="http://schemas.microsoft.com/office/powerpoint/2010/main" val="21957097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C7E1C-3FE7-F544-95EA-DE54F9E2C9E4}"/>
              </a:ext>
            </a:extLst>
          </p:cNvPr>
          <p:cNvSpPr>
            <a:spLocks noGrp="1"/>
          </p:cNvSpPr>
          <p:nvPr>
            <p:ph type="title"/>
          </p:nvPr>
        </p:nvSpPr>
        <p:spPr>
          <a:xfrm>
            <a:off x="1045028" y="1336329"/>
            <a:ext cx="3892732" cy="4382588"/>
          </a:xfrm>
        </p:spPr>
        <p:txBody>
          <a:bodyPr anchor="ctr">
            <a:normAutofit/>
          </a:bodyPr>
          <a:lstStyle/>
          <a:p>
            <a:r>
              <a:rPr lang="en-US" sz="5400"/>
              <a:t>Studies 3-5 Results</a:t>
            </a:r>
          </a:p>
        </p:txBody>
      </p:sp>
      <p:grpSp>
        <p:nvGrpSpPr>
          <p:cNvPr id="25" name="Group 2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26" name="Rectangle 2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231C75-1252-5F43-9175-C8DE46768E80}"/>
              </a:ext>
            </a:extLst>
          </p:cNvPr>
          <p:cNvSpPr>
            <a:spLocks noGrp="1"/>
          </p:cNvSpPr>
          <p:nvPr>
            <p:ph idx="1"/>
          </p:nvPr>
        </p:nvSpPr>
        <p:spPr>
          <a:xfrm>
            <a:off x="6096001" y="1336329"/>
            <a:ext cx="5260848" cy="4382588"/>
          </a:xfrm>
        </p:spPr>
        <p:txBody>
          <a:bodyPr anchor="ctr">
            <a:normAutofit/>
          </a:bodyPr>
          <a:lstStyle/>
          <a:p>
            <a:pPr marL="0" indent="0">
              <a:buNone/>
            </a:pPr>
            <a:r>
              <a:rPr lang="en-US" sz="3200" dirty="0"/>
              <a:t>Germy and Infected images appeared with a mix of stronger-looking infection–related and violence-related features than Healthy images</a:t>
            </a:r>
          </a:p>
        </p:txBody>
      </p:sp>
    </p:spTree>
    <p:extLst>
      <p:ext uri="{BB962C8B-B14F-4D97-AF65-F5344CB8AC3E}">
        <p14:creationId xmlns:p14="http://schemas.microsoft.com/office/powerpoint/2010/main" val="14664635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map&#10;&#10;Description automatically generated">
            <a:extLst>
              <a:ext uri="{FF2B5EF4-FFF2-40B4-BE49-F238E27FC236}">
                <a16:creationId xmlns:a16="http://schemas.microsoft.com/office/drawing/2014/main" id="{F30CFD22-63C8-C94E-B6D2-CD498B57B4EA}"/>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1987954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46" name="Picture 26" descr="An illustration of the tidal force causing water to bulge toward the Moon and on the side opposite the Moon. These bulges represent high tides.">
            <a:extLst>
              <a:ext uri="{FF2B5EF4-FFF2-40B4-BE49-F238E27FC236}">
                <a16:creationId xmlns:a16="http://schemas.microsoft.com/office/drawing/2014/main" id="{2DE1748E-FFDB-DC40-ABE0-8CE5766799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91334" y="643466"/>
            <a:ext cx="7409331"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4BE9F4-F683-424B-884B-953715B79B86}"/>
              </a:ext>
            </a:extLst>
          </p:cNvPr>
          <p:cNvSpPr txBox="1"/>
          <p:nvPr/>
        </p:nvSpPr>
        <p:spPr>
          <a:xfrm>
            <a:off x="4462272" y="4706112"/>
            <a:ext cx="1156599" cy="369332"/>
          </a:xfrm>
          <a:prstGeom prst="rect">
            <a:avLst/>
          </a:prstGeom>
          <a:noFill/>
        </p:spPr>
        <p:txBody>
          <a:bodyPr wrap="none" rtlCol="0">
            <a:spAutoFit/>
          </a:bodyPr>
          <a:lstStyle/>
          <a:p>
            <a:r>
              <a:rPr lang="en-US" b="1" dirty="0"/>
              <a:t>Low Tide</a:t>
            </a:r>
          </a:p>
        </p:txBody>
      </p:sp>
      <p:sp>
        <p:nvSpPr>
          <p:cNvPr id="21" name="TextBox 20">
            <a:extLst>
              <a:ext uri="{FF2B5EF4-FFF2-40B4-BE49-F238E27FC236}">
                <a16:creationId xmlns:a16="http://schemas.microsoft.com/office/drawing/2014/main" id="{5E621C15-36B7-9942-9B01-320001860C9E}"/>
              </a:ext>
            </a:extLst>
          </p:cNvPr>
          <p:cNvSpPr txBox="1"/>
          <p:nvPr/>
        </p:nvSpPr>
        <p:spPr>
          <a:xfrm>
            <a:off x="4462271" y="1782556"/>
            <a:ext cx="1156599" cy="369332"/>
          </a:xfrm>
          <a:prstGeom prst="rect">
            <a:avLst/>
          </a:prstGeom>
          <a:noFill/>
        </p:spPr>
        <p:txBody>
          <a:bodyPr wrap="none" rtlCol="0">
            <a:spAutoFit/>
          </a:bodyPr>
          <a:lstStyle/>
          <a:p>
            <a:r>
              <a:rPr lang="en-US" b="1" dirty="0"/>
              <a:t>Low Tide</a:t>
            </a:r>
          </a:p>
        </p:txBody>
      </p:sp>
      <p:sp>
        <p:nvSpPr>
          <p:cNvPr id="22" name="TextBox 21">
            <a:extLst>
              <a:ext uri="{FF2B5EF4-FFF2-40B4-BE49-F238E27FC236}">
                <a16:creationId xmlns:a16="http://schemas.microsoft.com/office/drawing/2014/main" id="{DF50A7BE-B4F0-5244-9E74-4FD890C96BC1}"/>
              </a:ext>
            </a:extLst>
          </p:cNvPr>
          <p:cNvSpPr txBox="1"/>
          <p:nvPr/>
        </p:nvSpPr>
        <p:spPr>
          <a:xfrm>
            <a:off x="2332076" y="3244333"/>
            <a:ext cx="1219245" cy="369332"/>
          </a:xfrm>
          <a:prstGeom prst="rect">
            <a:avLst/>
          </a:prstGeom>
          <a:noFill/>
        </p:spPr>
        <p:txBody>
          <a:bodyPr wrap="none" rtlCol="0">
            <a:spAutoFit/>
          </a:bodyPr>
          <a:lstStyle/>
          <a:p>
            <a:r>
              <a:rPr lang="en-US" b="1" dirty="0"/>
              <a:t>High Tide</a:t>
            </a:r>
          </a:p>
        </p:txBody>
      </p:sp>
      <p:sp>
        <p:nvSpPr>
          <p:cNvPr id="23" name="TextBox 22">
            <a:extLst>
              <a:ext uri="{FF2B5EF4-FFF2-40B4-BE49-F238E27FC236}">
                <a16:creationId xmlns:a16="http://schemas.microsoft.com/office/drawing/2014/main" id="{2C16C692-F05F-4F4D-9425-E0372A35992E}"/>
              </a:ext>
            </a:extLst>
          </p:cNvPr>
          <p:cNvSpPr txBox="1"/>
          <p:nvPr/>
        </p:nvSpPr>
        <p:spPr>
          <a:xfrm>
            <a:off x="8839138" y="3785616"/>
            <a:ext cx="798617" cy="369332"/>
          </a:xfrm>
          <a:prstGeom prst="rect">
            <a:avLst/>
          </a:prstGeom>
          <a:noFill/>
        </p:spPr>
        <p:txBody>
          <a:bodyPr wrap="none" rtlCol="0">
            <a:spAutoFit/>
          </a:bodyPr>
          <a:lstStyle/>
          <a:p>
            <a:r>
              <a:rPr lang="en-US" b="1" dirty="0"/>
              <a:t>Moon</a:t>
            </a:r>
          </a:p>
        </p:txBody>
      </p:sp>
      <p:sp>
        <p:nvSpPr>
          <p:cNvPr id="5" name="TextBox 4">
            <a:extLst>
              <a:ext uri="{FF2B5EF4-FFF2-40B4-BE49-F238E27FC236}">
                <a16:creationId xmlns:a16="http://schemas.microsoft.com/office/drawing/2014/main" id="{D3F14A53-C334-B246-8B02-3F8090015164}"/>
              </a:ext>
            </a:extLst>
          </p:cNvPr>
          <p:cNvSpPr txBox="1"/>
          <p:nvPr/>
        </p:nvSpPr>
        <p:spPr>
          <a:xfrm>
            <a:off x="1469123" y="5752867"/>
            <a:ext cx="9253752" cy="461665"/>
          </a:xfrm>
          <a:prstGeom prst="rect">
            <a:avLst/>
          </a:prstGeom>
          <a:noFill/>
        </p:spPr>
        <p:txBody>
          <a:bodyPr wrap="none" rtlCol="0">
            <a:spAutoFit/>
          </a:bodyPr>
          <a:lstStyle/>
          <a:p>
            <a:r>
              <a:rPr lang="en-US" sz="2400" dirty="0">
                <a:solidFill>
                  <a:schemeClr val="accent4"/>
                </a:solidFill>
              </a:rPr>
              <a:t>Oysters are sensitive to subtle shifts in the gravitational pull of the moon</a:t>
            </a:r>
          </a:p>
        </p:txBody>
      </p:sp>
    </p:spTree>
    <p:extLst>
      <p:ext uri="{BB962C8B-B14F-4D97-AF65-F5344CB8AC3E}">
        <p14:creationId xmlns:p14="http://schemas.microsoft.com/office/powerpoint/2010/main" val="17249697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515D20E-1AB7-4E74-9236-2B72B63D60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C7E1C-3FE7-F544-95EA-DE54F9E2C9E4}"/>
              </a:ext>
            </a:extLst>
          </p:cNvPr>
          <p:cNvSpPr>
            <a:spLocks noGrp="1"/>
          </p:cNvSpPr>
          <p:nvPr>
            <p:ph type="title"/>
          </p:nvPr>
        </p:nvSpPr>
        <p:spPr>
          <a:xfrm>
            <a:off x="1045028" y="1336329"/>
            <a:ext cx="3892732" cy="4382588"/>
          </a:xfrm>
        </p:spPr>
        <p:txBody>
          <a:bodyPr anchor="ctr">
            <a:normAutofit/>
          </a:bodyPr>
          <a:lstStyle/>
          <a:p>
            <a:r>
              <a:rPr lang="en-US" sz="5400"/>
              <a:t>Studies 3-5 Results</a:t>
            </a:r>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63461"/>
            <a:ext cx="731521" cy="673460"/>
            <a:chOff x="3940602" y="308034"/>
            <a:chExt cx="2116791" cy="3428999"/>
          </a:xfrm>
          <a:solidFill>
            <a:schemeClr val="accent4"/>
          </a:solidFill>
        </p:grpSpPr>
        <p:sp>
          <p:nvSpPr>
            <p:cNvPr id="3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982976"/>
            <a:ext cx="6009366" cy="512063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1231C75-1252-5F43-9175-C8DE46768E80}"/>
              </a:ext>
            </a:extLst>
          </p:cNvPr>
          <p:cNvSpPr>
            <a:spLocks noGrp="1"/>
          </p:cNvSpPr>
          <p:nvPr>
            <p:ph idx="1"/>
          </p:nvPr>
        </p:nvSpPr>
        <p:spPr>
          <a:xfrm>
            <a:off x="6096001" y="1336329"/>
            <a:ext cx="5260848" cy="4382588"/>
          </a:xfrm>
        </p:spPr>
        <p:txBody>
          <a:bodyPr anchor="ctr">
            <a:normAutofit/>
          </a:bodyPr>
          <a:lstStyle/>
          <a:p>
            <a:pPr marL="0" indent="0">
              <a:buNone/>
            </a:pPr>
            <a:r>
              <a:rPr lang="en-US" sz="3200" dirty="0"/>
              <a:t>Violent images appeared with stronger-looking threat features—both infection-related and especially violence-related—than Germy Images</a:t>
            </a:r>
          </a:p>
        </p:txBody>
      </p:sp>
    </p:spTree>
    <p:extLst>
      <p:ext uri="{BB962C8B-B14F-4D97-AF65-F5344CB8AC3E}">
        <p14:creationId xmlns:p14="http://schemas.microsoft.com/office/powerpoint/2010/main" val="18386487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map&#10;&#10;Description automatically generated">
            <a:extLst>
              <a:ext uri="{FF2B5EF4-FFF2-40B4-BE49-F238E27FC236}">
                <a16:creationId xmlns:a16="http://schemas.microsoft.com/office/drawing/2014/main" id="{B80D5B75-DDE5-6F45-92F6-75C766F0B188}"/>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36567182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CC7E1C-3FE7-F544-95EA-DE54F9E2C9E4}"/>
              </a:ext>
            </a:extLst>
          </p:cNvPr>
          <p:cNvSpPr>
            <a:spLocks noGrp="1"/>
          </p:cNvSpPr>
          <p:nvPr>
            <p:ph type="title"/>
          </p:nvPr>
        </p:nvSpPr>
        <p:spPr>
          <a:xfrm>
            <a:off x="1006900" y="1188637"/>
            <a:ext cx="3141430" cy="4480726"/>
          </a:xfrm>
        </p:spPr>
        <p:txBody>
          <a:bodyPr>
            <a:normAutofit/>
          </a:bodyPr>
          <a:lstStyle/>
          <a:p>
            <a:pPr algn="r"/>
            <a:r>
              <a:rPr lang="en-US" sz="6600"/>
              <a:t>Studies 3-5 Results</a:t>
            </a:r>
          </a:p>
        </p:txBody>
      </p:sp>
      <p:cxnSp>
        <p:nvCxnSpPr>
          <p:cNvPr id="27" name="Straight Connector 2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231C75-1252-5F43-9175-C8DE46768E80}"/>
              </a:ext>
            </a:extLst>
          </p:cNvPr>
          <p:cNvSpPr>
            <a:spLocks noGrp="1"/>
          </p:cNvSpPr>
          <p:nvPr>
            <p:ph idx="1"/>
          </p:nvPr>
        </p:nvSpPr>
        <p:spPr>
          <a:xfrm>
            <a:off x="5138928" y="1338729"/>
            <a:ext cx="4795584" cy="4180542"/>
          </a:xfrm>
        </p:spPr>
        <p:txBody>
          <a:bodyPr anchor="ctr">
            <a:normAutofit/>
          </a:bodyPr>
          <a:lstStyle/>
          <a:p>
            <a:pPr marL="0" indent="0">
              <a:buNone/>
            </a:pPr>
            <a:r>
              <a:rPr lang="en-US" sz="3200" dirty="0"/>
              <a:t>Objective pixel-luminance values of the Germy and Infected images correlated more strongly with each other than with those from the Violent images</a:t>
            </a:r>
          </a:p>
        </p:txBody>
      </p:sp>
    </p:spTree>
    <p:extLst>
      <p:ext uri="{BB962C8B-B14F-4D97-AF65-F5344CB8AC3E}">
        <p14:creationId xmlns:p14="http://schemas.microsoft.com/office/powerpoint/2010/main" val="20578762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9"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A screenshot of a cell phone&#10;&#10;Description automatically generated">
            <a:extLst>
              <a:ext uri="{FF2B5EF4-FFF2-40B4-BE49-F238E27FC236}">
                <a16:creationId xmlns:a16="http://schemas.microsoft.com/office/drawing/2014/main" id="{29CAB589-B4ED-AA41-9B46-C82AD5D204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0150" y="643467"/>
            <a:ext cx="779170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0242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960100" y="978102"/>
            <a:ext cx="10588434" cy="1062644"/>
          </a:xfrm>
        </p:spPr>
        <p:txBody>
          <a:bodyPr anchor="b">
            <a:normAutofit/>
          </a:bodyPr>
          <a:lstStyle/>
          <a:p>
            <a:r>
              <a:rPr lang="en-US" dirty="0"/>
              <a:t>Study 3, 4, &amp; 5 Takeaways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Moustache face with solid fill">
            <a:extLst>
              <a:ext uri="{FF2B5EF4-FFF2-40B4-BE49-F238E27FC236}">
                <a16:creationId xmlns:a16="http://schemas.microsoft.com/office/drawing/2014/main" id="{F70071CD-5A3A-7C4E-95CF-A37329C176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4955354" y="2682433"/>
            <a:ext cx="6282169" cy="3215749"/>
          </a:xfrm>
        </p:spPr>
        <p:txBody>
          <a:bodyPr>
            <a:normAutofit/>
          </a:bodyPr>
          <a:lstStyle/>
          <a:p>
            <a:pPr marL="0" indent="0">
              <a:buNone/>
            </a:pPr>
            <a:r>
              <a:rPr lang="en-US" sz="2400" dirty="0"/>
              <a:t>People generated mental images of germy, infected, healthy, and violent people consistent with the </a:t>
            </a:r>
            <a:r>
              <a:rPr lang="en-US" sz="2400" dirty="0">
                <a:solidFill>
                  <a:schemeClr val="accent1"/>
                </a:solidFill>
              </a:rPr>
              <a:t>threat-combination hypothesis</a:t>
            </a:r>
          </a:p>
          <a:p>
            <a:pPr marL="0" indent="0">
              <a:buNone/>
            </a:pPr>
            <a:endParaRPr lang="en-US" sz="2400" dirty="0"/>
          </a:p>
          <a:p>
            <a:pPr marL="0" indent="0">
              <a:buNone/>
            </a:pPr>
            <a:r>
              <a:rPr lang="en-US" sz="2400" dirty="0"/>
              <a:t>Although different threat images appeared with a combination of threatening features, the images themselves were meaningfully distinct</a:t>
            </a:r>
          </a:p>
        </p:txBody>
      </p:sp>
    </p:spTree>
    <p:extLst>
      <p:ext uri="{BB962C8B-B14F-4D97-AF65-F5344CB8AC3E}">
        <p14:creationId xmlns:p14="http://schemas.microsoft.com/office/powerpoint/2010/main" val="29159724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3532-6F2D-BC45-BEA5-6F40DD08671D}"/>
              </a:ext>
            </a:extLst>
          </p:cNvPr>
          <p:cNvSpPr>
            <a:spLocks noGrp="1"/>
          </p:cNvSpPr>
          <p:nvPr>
            <p:ph type="title"/>
          </p:nvPr>
        </p:nvSpPr>
        <p:spPr>
          <a:xfrm>
            <a:off x="960100" y="978102"/>
            <a:ext cx="10588434" cy="1062644"/>
          </a:xfrm>
        </p:spPr>
        <p:txBody>
          <a:bodyPr anchor="b">
            <a:normAutofit/>
          </a:bodyPr>
          <a:lstStyle/>
          <a:p>
            <a:r>
              <a:rPr lang="en-US" dirty="0"/>
              <a:t>Empirical Takeaways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Venn diagram">
            <a:extLst>
              <a:ext uri="{FF2B5EF4-FFF2-40B4-BE49-F238E27FC236}">
                <a16:creationId xmlns:a16="http://schemas.microsoft.com/office/drawing/2014/main" id="{BC3682F0-F547-7B4D-AC8C-D11754F2C4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3381E539-2B0C-CA41-8E49-DB0655361371}"/>
              </a:ext>
            </a:extLst>
          </p:cNvPr>
          <p:cNvSpPr>
            <a:spLocks noGrp="1"/>
          </p:cNvSpPr>
          <p:nvPr>
            <p:ph idx="1"/>
          </p:nvPr>
        </p:nvSpPr>
        <p:spPr>
          <a:xfrm>
            <a:off x="4955354" y="2682433"/>
            <a:ext cx="6282169" cy="3215749"/>
          </a:xfrm>
        </p:spPr>
        <p:txBody>
          <a:bodyPr>
            <a:normAutofit fontScale="92500"/>
          </a:bodyPr>
          <a:lstStyle/>
          <a:p>
            <a:pPr marL="0" indent="0">
              <a:buNone/>
            </a:pPr>
            <a:r>
              <a:rPr lang="en-US" b="1" dirty="0">
                <a:solidFill>
                  <a:schemeClr val="accent2"/>
                </a:solidFill>
              </a:rPr>
              <a:t>Studies 1 &amp; 2. </a:t>
            </a:r>
            <a:r>
              <a:rPr lang="en-US" dirty="0"/>
              <a:t>People listed traits for and drew pictures of infected and violent people with predominantly threat-specific features</a:t>
            </a:r>
          </a:p>
          <a:p>
            <a:pPr marL="0" indent="0">
              <a:buNone/>
            </a:pPr>
            <a:endParaRPr lang="en-US" dirty="0"/>
          </a:p>
          <a:p>
            <a:pPr marL="0" indent="0">
              <a:buNone/>
            </a:pPr>
            <a:r>
              <a:rPr lang="en-US" b="1" dirty="0">
                <a:solidFill>
                  <a:schemeClr val="accent2"/>
                </a:solidFill>
              </a:rPr>
              <a:t>Studies 3-5. </a:t>
            </a:r>
            <a:r>
              <a:rPr lang="en-US" dirty="0"/>
              <a:t>People generated mental images of germy, infected, healthy, and violent people with a combination of infection-related and violence-related features </a:t>
            </a:r>
          </a:p>
        </p:txBody>
      </p:sp>
    </p:spTree>
    <p:extLst>
      <p:ext uri="{BB962C8B-B14F-4D97-AF65-F5344CB8AC3E}">
        <p14:creationId xmlns:p14="http://schemas.microsoft.com/office/powerpoint/2010/main" val="29069869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3532-6F2D-BC45-BEA5-6F40DD08671D}"/>
              </a:ext>
            </a:extLst>
          </p:cNvPr>
          <p:cNvSpPr>
            <a:spLocks noGrp="1"/>
          </p:cNvSpPr>
          <p:nvPr>
            <p:ph type="title"/>
          </p:nvPr>
        </p:nvSpPr>
        <p:spPr>
          <a:xfrm>
            <a:off x="960100" y="978102"/>
            <a:ext cx="10588434" cy="1062644"/>
          </a:xfrm>
        </p:spPr>
        <p:txBody>
          <a:bodyPr anchor="b">
            <a:normAutofit/>
          </a:bodyPr>
          <a:lstStyle/>
          <a:p>
            <a:r>
              <a:rPr lang="en-US" dirty="0"/>
              <a:t>Methods Takeaways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Puzzle">
            <a:extLst>
              <a:ext uri="{FF2B5EF4-FFF2-40B4-BE49-F238E27FC236}">
                <a16:creationId xmlns:a16="http://schemas.microsoft.com/office/drawing/2014/main" id="{297EEF63-9BDC-1B4C-89FF-8BCE4AD598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3381E539-2B0C-CA41-8E49-DB0655361371}"/>
              </a:ext>
            </a:extLst>
          </p:cNvPr>
          <p:cNvSpPr>
            <a:spLocks noGrp="1"/>
          </p:cNvSpPr>
          <p:nvPr>
            <p:ph idx="1"/>
          </p:nvPr>
        </p:nvSpPr>
        <p:spPr>
          <a:xfrm>
            <a:off x="4955354" y="2682433"/>
            <a:ext cx="6282169" cy="3215749"/>
          </a:xfrm>
        </p:spPr>
        <p:txBody>
          <a:bodyPr>
            <a:normAutofit/>
          </a:bodyPr>
          <a:lstStyle/>
          <a:p>
            <a:pPr marL="0" indent="0">
              <a:buNone/>
            </a:pPr>
            <a:r>
              <a:rPr lang="en-US" sz="2200"/>
              <a:t>Trait listing and drawings tasks seemed to elicit expectation-driven results</a:t>
            </a:r>
          </a:p>
          <a:p>
            <a:pPr marL="0" indent="0">
              <a:buNone/>
            </a:pPr>
            <a:endParaRPr lang="en-US" sz="2200"/>
          </a:p>
          <a:p>
            <a:pPr marL="0" indent="0">
              <a:buNone/>
            </a:pPr>
            <a:r>
              <a:rPr lang="en-US" sz="2200"/>
              <a:t>Reverse correlation tasks seemed to elicit less expectation-driven results</a:t>
            </a:r>
          </a:p>
          <a:p>
            <a:pPr marL="0" indent="0">
              <a:buNone/>
            </a:pPr>
            <a:endParaRPr lang="en-US" sz="2200"/>
          </a:p>
          <a:p>
            <a:pPr marL="0" indent="0">
              <a:buNone/>
            </a:pPr>
            <a:r>
              <a:rPr lang="en-US" sz="2200"/>
              <a:t>Different mental representation methods can yield hard-to-reconcile results</a:t>
            </a:r>
          </a:p>
        </p:txBody>
      </p:sp>
    </p:spTree>
    <p:extLst>
      <p:ext uri="{BB962C8B-B14F-4D97-AF65-F5344CB8AC3E}">
        <p14:creationId xmlns:p14="http://schemas.microsoft.com/office/powerpoint/2010/main" val="201419004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3532-6F2D-BC45-BEA5-6F40DD08671D}"/>
              </a:ext>
            </a:extLst>
          </p:cNvPr>
          <p:cNvSpPr>
            <a:spLocks noGrp="1"/>
          </p:cNvSpPr>
          <p:nvPr>
            <p:ph type="title"/>
          </p:nvPr>
        </p:nvSpPr>
        <p:spPr>
          <a:xfrm>
            <a:off x="960100" y="978102"/>
            <a:ext cx="10588434" cy="1062644"/>
          </a:xfrm>
        </p:spPr>
        <p:txBody>
          <a:bodyPr anchor="b">
            <a:normAutofit/>
          </a:bodyPr>
          <a:lstStyle/>
          <a:p>
            <a:r>
              <a:rPr lang="en-US" dirty="0"/>
              <a:t>Theoretical Takeaways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ouch">
            <a:extLst>
              <a:ext uri="{FF2B5EF4-FFF2-40B4-BE49-F238E27FC236}">
                <a16:creationId xmlns:a16="http://schemas.microsoft.com/office/drawing/2014/main" id="{EE934CDA-28CD-FA46-9946-D48FDDE5AB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3381E539-2B0C-CA41-8E49-DB0655361371}"/>
              </a:ext>
            </a:extLst>
          </p:cNvPr>
          <p:cNvSpPr>
            <a:spLocks noGrp="1"/>
          </p:cNvSpPr>
          <p:nvPr>
            <p:ph idx="1"/>
          </p:nvPr>
        </p:nvSpPr>
        <p:spPr>
          <a:xfrm>
            <a:off x="4955354" y="2682433"/>
            <a:ext cx="6282169" cy="3215749"/>
          </a:xfrm>
        </p:spPr>
        <p:txBody>
          <a:bodyPr>
            <a:normAutofit/>
          </a:bodyPr>
          <a:lstStyle/>
          <a:p>
            <a:pPr marL="0" indent="0">
              <a:buNone/>
            </a:pPr>
            <a:r>
              <a:rPr lang="en-US" sz="2400"/>
              <a:t>People can mentally distinguish between different kinds of threatening others</a:t>
            </a:r>
          </a:p>
          <a:p>
            <a:pPr marL="0" indent="0">
              <a:buNone/>
            </a:pPr>
            <a:endParaRPr lang="en-US" sz="2400"/>
          </a:p>
          <a:p>
            <a:pPr marL="0" indent="0">
              <a:buNone/>
            </a:pPr>
            <a:r>
              <a:rPr lang="en-US" sz="2400"/>
              <a:t>“Constrained” or “Implicit” or “Automatic” mental representations of threats could be less threat-specific</a:t>
            </a:r>
          </a:p>
        </p:txBody>
      </p:sp>
    </p:spTree>
    <p:extLst>
      <p:ext uri="{BB962C8B-B14F-4D97-AF65-F5344CB8AC3E}">
        <p14:creationId xmlns:p14="http://schemas.microsoft.com/office/powerpoint/2010/main" val="38378160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3E36D24-2B2C-5044-A667-9B709446AC3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Almost done</a:t>
            </a:r>
          </a:p>
        </p:txBody>
      </p:sp>
      <p:sp>
        <p:nvSpPr>
          <p:cNvPr id="13" name="Freeform: Shape 12">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Checklist">
            <a:extLst>
              <a:ext uri="{FF2B5EF4-FFF2-40B4-BE49-F238E27FC236}">
                <a16:creationId xmlns:a16="http://schemas.microsoft.com/office/drawing/2014/main" id="{1F2B4262-720C-CE46-8AFB-CC41F98CA4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55018525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D88F-AFE0-EC4C-BD21-4D89A847CAA3}"/>
              </a:ext>
            </a:extLst>
          </p:cNvPr>
          <p:cNvSpPr>
            <a:spLocks noGrp="1"/>
          </p:cNvSpPr>
          <p:nvPr>
            <p:ph type="title"/>
          </p:nvPr>
        </p:nvSpPr>
        <p:spPr>
          <a:xfrm>
            <a:off x="960100" y="978102"/>
            <a:ext cx="10588434" cy="1062644"/>
          </a:xfrm>
        </p:spPr>
        <p:txBody>
          <a:bodyPr anchor="b">
            <a:normAutofit/>
          </a:bodyPr>
          <a:lstStyle/>
          <a:p>
            <a:r>
              <a:rPr lang="en-US" dirty="0"/>
              <a:t>Limitations &amp; Future Directions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Binoculars">
            <a:extLst>
              <a:ext uri="{FF2B5EF4-FFF2-40B4-BE49-F238E27FC236}">
                <a16:creationId xmlns:a16="http://schemas.microsoft.com/office/drawing/2014/main" id="{9482651C-73D2-754B-ACCC-900AC7B692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EAA8770D-1212-D946-A733-2489BB53B2E8}"/>
              </a:ext>
            </a:extLst>
          </p:cNvPr>
          <p:cNvSpPr>
            <a:spLocks noGrp="1"/>
          </p:cNvSpPr>
          <p:nvPr>
            <p:ph idx="1"/>
          </p:nvPr>
        </p:nvSpPr>
        <p:spPr>
          <a:xfrm>
            <a:off x="4955354" y="2682433"/>
            <a:ext cx="6282169" cy="3215749"/>
          </a:xfrm>
        </p:spPr>
        <p:txBody>
          <a:bodyPr>
            <a:normAutofit fontScale="92500" lnSpcReduction="20000"/>
          </a:bodyPr>
          <a:lstStyle/>
          <a:p>
            <a:pPr marL="0" indent="0">
              <a:buNone/>
            </a:pPr>
            <a:r>
              <a:rPr lang="en-US" sz="2400" dirty="0"/>
              <a:t>WEIRD participant samples</a:t>
            </a:r>
          </a:p>
          <a:p>
            <a:pPr marL="0" indent="0">
              <a:buNone/>
            </a:pPr>
            <a:endParaRPr lang="en-US" sz="2400" dirty="0"/>
          </a:p>
          <a:p>
            <a:pPr marL="0" indent="0">
              <a:buNone/>
            </a:pPr>
            <a:r>
              <a:rPr lang="en-US" sz="2400" dirty="0"/>
              <a:t>Small stimuli samples</a:t>
            </a:r>
          </a:p>
          <a:p>
            <a:pPr marL="0" indent="0">
              <a:buNone/>
            </a:pPr>
            <a:endParaRPr lang="en-US" sz="2400" dirty="0"/>
          </a:p>
          <a:p>
            <a:pPr marL="0" indent="0">
              <a:buNone/>
            </a:pPr>
            <a:r>
              <a:rPr lang="en-US" sz="2400" dirty="0"/>
              <a:t>Sociocultural and evolutionary explanations difficult to pull apart</a:t>
            </a:r>
          </a:p>
          <a:p>
            <a:pPr marL="0" indent="0">
              <a:buNone/>
            </a:pPr>
            <a:endParaRPr lang="en-US" sz="2400" dirty="0"/>
          </a:p>
          <a:p>
            <a:pPr marL="0" indent="0">
              <a:buNone/>
            </a:pPr>
            <a:r>
              <a:rPr lang="en-US" sz="2400" dirty="0"/>
              <a:t>Behavioral immune system researchers should study ontogeny/development of behavioral immune system</a:t>
            </a:r>
          </a:p>
        </p:txBody>
      </p:sp>
    </p:spTree>
    <p:extLst>
      <p:ext uri="{BB962C8B-B14F-4D97-AF65-F5344CB8AC3E}">
        <p14:creationId xmlns:p14="http://schemas.microsoft.com/office/powerpoint/2010/main" val="1411375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close up of a teddy bear with a red blanket&#10;&#10;Description automatically generated">
            <a:extLst>
              <a:ext uri="{FF2B5EF4-FFF2-40B4-BE49-F238E27FC236}">
                <a16:creationId xmlns:a16="http://schemas.microsoft.com/office/drawing/2014/main" id="{8131C8A5-F54A-F845-AE6F-7BABA448C3EE}"/>
              </a:ext>
            </a:extLst>
          </p:cNvPr>
          <p:cNvPicPr>
            <a:picLocks noChangeAspect="1"/>
          </p:cNvPicPr>
          <p:nvPr/>
        </p:nvPicPr>
        <p:blipFill rotWithShape="1">
          <a:blip r:embed="rId3"/>
          <a:srcRect l="25369" r="26854" b="1"/>
          <a:stretch/>
        </p:blipFill>
        <p:spPr>
          <a:xfrm>
            <a:off x="20" y="10"/>
            <a:ext cx="6095980" cy="6857990"/>
          </a:xfrm>
          <a:prstGeom prst="rect">
            <a:avLst/>
          </a:prstGeom>
        </p:spPr>
      </p:pic>
      <p:pic>
        <p:nvPicPr>
          <p:cNvPr id="6146" name="Picture 2" descr="Connecticut State Shellfish | Eastern Oyster">
            <a:extLst>
              <a:ext uri="{FF2B5EF4-FFF2-40B4-BE49-F238E27FC236}">
                <a16:creationId xmlns:a16="http://schemas.microsoft.com/office/drawing/2014/main" id="{66ECB64D-B695-7E4F-AF19-EEA5F6B47A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005" r="15660" b="-2"/>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ame 74">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FEFEA3F-9524-5B41-84A5-724E023C6582}"/>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400" kern="1200">
                <a:solidFill>
                  <a:srgbClr val="080808"/>
                </a:solidFill>
                <a:latin typeface="+mj-lt"/>
                <a:ea typeface="+mj-ea"/>
                <a:cs typeface="+mj-cs"/>
              </a:rPr>
              <a:t>What do oyster behavior and tidal patterns have to do with infectious disease?</a:t>
            </a:r>
          </a:p>
        </p:txBody>
      </p:sp>
    </p:spTree>
    <p:extLst>
      <p:ext uri="{BB962C8B-B14F-4D97-AF65-F5344CB8AC3E}">
        <p14:creationId xmlns:p14="http://schemas.microsoft.com/office/powerpoint/2010/main" val="15588557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3ECC02-192C-A841-822E-8A475B36D134}"/>
              </a:ext>
            </a:extLst>
          </p:cNvPr>
          <p:cNvSpPr>
            <a:spLocks noGrp="1"/>
          </p:cNvSpPr>
          <p:nvPr>
            <p:ph type="title"/>
          </p:nvPr>
        </p:nvSpPr>
        <p:spPr>
          <a:xfrm>
            <a:off x="603938" y="640081"/>
            <a:ext cx="2608655" cy="5257799"/>
          </a:xfrm>
        </p:spPr>
        <p:txBody>
          <a:bodyPr>
            <a:normAutofit/>
          </a:bodyPr>
          <a:lstStyle/>
          <a:p>
            <a:r>
              <a:rPr lang="en-US" sz="3600">
                <a:solidFill>
                  <a:srgbClr val="2C2C2C"/>
                </a:solidFill>
              </a:rPr>
              <a:t>Dissertation Takeaways</a:t>
            </a:r>
          </a:p>
        </p:txBody>
      </p:sp>
      <p:sp>
        <p:nvSpPr>
          <p:cNvPr id="75"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4" name="Picture 4" descr="Table 1. Tinbergen’s four questions, organized.">
            <a:extLst>
              <a:ext uri="{FF2B5EF4-FFF2-40B4-BE49-F238E27FC236}">
                <a16:creationId xmlns:a16="http://schemas.microsoft.com/office/drawing/2014/main" id="{E9892797-457C-584B-B8B8-10085F6630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51" b="2"/>
          <a:stretch/>
        </p:blipFill>
        <p:spPr bwMode="auto">
          <a:xfrm>
            <a:off x="4062964"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DC278E-6BAC-0140-A4C7-BC42725AD4C5}"/>
              </a:ext>
            </a:extLst>
          </p:cNvPr>
          <p:cNvSpPr txBox="1"/>
          <p:nvPr/>
        </p:nvSpPr>
        <p:spPr>
          <a:xfrm>
            <a:off x="214312" y="6287205"/>
            <a:ext cx="5218865" cy="461665"/>
          </a:xfrm>
          <a:prstGeom prst="rect">
            <a:avLst/>
          </a:prstGeom>
          <a:noFill/>
        </p:spPr>
        <p:txBody>
          <a:bodyPr wrap="none" rtlCol="0">
            <a:spAutoFit/>
          </a:bodyPr>
          <a:lstStyle/>
          <a:p>
            <a:r>
              <a:rPr lang="en-US" sz="2400" dirty="0" err="1"/>
              <a:t>Nesse</a:t>
            </a:r>
            <a:r>
              <a:rPr lang="en-US" sz="2400" dirty="0"/>
              <a:t>, 2013, </a:t>
            </a:r>
            <a:r>
              <a:rPr lang="en-US" sz="2400" i="1" dirty="0"/>
              <a:t>Trends in Ecology &amp; Evolution</a:t>
            </a:r>
          </a:p>
        </p:txBody>
      </p:sp>
    </p:spTree>
    <p:extLst>
      <p:ext uri="{BB962C8B-B14F-4D97-AF65-F5344CB8AC3E}">
        <p14:creationId xmlns:p14="http://schemas.microsoft.com/office/powerpoint/2010/main" val="1947768266"/>
      </p:ext>
    </p:extLst>
  </p:cSld>
  <p:clrMapOvr>
    <a:overrideClrMapping bg1="lt1" tx1="dk1" bg2="lt2" tx2="dk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6E6EB4-95AB-DA40-B6CE-15C59FB74D4F}"/>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Thank you</a:t>
            </a:r>
          </a:p>
        </p:txBody>
      </p:sp>
      <p:sp>
        <p:nvSpPr>
          <p:cNvPr id="11" name="Oval 10">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Smiling Face with No Fill">
            <a:extLst>
              <a:ext uri="{FF2B5EF4-FFF2-40B4-BE49-F238E27FC236}">
                <a16:creationId xmlns:a16="http://schemas.microsoft.com/office/drawing/2014/main" id="{7DD657FB-0F61-4B39-BAE6-0EDF7482AC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1670386013"/>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kuloth\2014\April\21-04-2014\nrg_aop\slides_img\nrg3734-f1.jpg">
            <a:extLst>
              <a:ext uri="{FF2B5EF4-FFF2-40B4-BE49-F238E27FC236}">
                <a16:creationId xmlns:a16="http://schemas.microsoft.com/office/drawing/2014/main" id="{56452A9D-A315-0141-A260-3B3ECD0800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357037"/>
            <a:ext cx="10905066" cy="41439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8DD562A2-5675-F34B-9822-9EFC2E21D807}"/>
              </a:ext>
            </a:extLst>
          </p:cNvPr>
          <p:cNvSpPr/>
          <p:nvPr/>
        </p:nvSpPr>
        <p:spPr>
          <a:xfrm>
            <a:off x="643467" y="5186810"/>
            <a:ext cx="8491812" cy="954107"/>
          </a:xfrm>
          <a:prstGeom prst="rect">
            <a:avLst/>
          </a:prstGeom>
          <a:ln w="38100">
            <a:solidFill>
              <a:schemeClr val="bg1"/>
            </a:solidFill>
          </a:ln>
        </p:spPr>
        <p:txBody>
          <a:bodyPr wrap="square">
            <a:spAutoFit/>
          </a:bodyPr>
          <a:lstStyle/>
          <a:p>
            <a:r>
              <a:rPr lang="en-US" sz="2800" b="1" dirty="0">
                <a:solidFill>
                  <a:schemeClr val="bg1"/>
                </a:solidFill>
              </a:rPr>
              <a:t>Infectious disease is like the tide: It’s an enduring, predictable feature of the environment</a:t>
            </a:r>
          </a:p>
        </p:txBody>
      </p:sp>
    </p:spTree>
    <p:extLst>
      <p:ext uri="{BB962C8B-B14F-4D97-AF65-F5344CB8AC3E}">
        <p14:creationId xmlns:p14="http://schemas.microsoft.com/office/powerpoint/2010/main" val="96826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D54EB-6461-594C-A785-50C6EB68086A}"/>
              </a:ext>
            </a:extLst>
          </p:cNvPr>
          <p:cNvSpPr>
            <a:spLocks noGrp="1"/>
          </p:cNvSpPr>
          <p:nvPr>
            <p:ph type="title"/>
          </p:nvPr>
        </p:nvSpPr>
        <p:spPr>
          <a:xfrm>
            <a:off x="1803662" y="5118754"/>
            <a:ext cx="8584676" cy="1044301"/>
          </a:xfrm>
        </p:spPr>
        <p:txBody>
          <a:bodyPr vert="horz" lIns="91440" tIns="45720" rIns="91440" bIns="45720" rtlCol="0" anchor="t">
            <a:normAutofit/>
          </a:bodyPr>
          <a:lstStyle/>
          <a:p>
            <a:pPr algn="ctr"/>
            <a:r>
              <a:rPr lang="en-US" sz="3400" kern="1200">
                <a:solidFill>
                  <a:schemeClr val="tx1"/>
                </a:solidFill>
                <a:latin typeface="+mj-lt"/>
                <a:ea typeface="+mj-ea"/>
                <a:cs typeface="+mj-cs"/>
              </a:rPr>
              <a:t>Humans exploit cues in their environment to detect infectious disease in others</a:t>
            </a:r>
          </a:p>
        </p:txBody>
      </p:sp>
      <p:sp>
        <p:nvSpPr>
          <p:cNvPr id="75" name="Oval 74">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8" name="Picture 6" descr="Diphtheria - Infectious Dis. - Medbullets Step 2/3">
            <a:extLst>
              <a:ext uri="{FF2B5EF4-FFF2-40B4-BE49-F238E27FC236}">
                <a16:creationId xmlns:a16="http://schemas.microsoft.com/office/drawing/2014/main" id="{4460132D-535F-0B4A-9D83-FEE291F1B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0" r="22111" b="2"/>
          <a:stretch/>
        </p:blipFill>
        <p:spPr bwMode="auto">
          <a:xfrm>
            <a:off x="895336"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
        <p:nvSpPr>
          <p:cNvPr id="77" name="Oval 76">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descr="Smallpox - Wikipedia">
            <a:extLst>
              <a:ext uri="{FF2B5EF4-FFF2-40B4-BE49-F238E27FC236}">
                <a16:creationId xmlns:a16="http://schemas.microsoft.com/office/drawing/2014/main" id="{E7E4FE26-F877-9348-A08D-0CA086106E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741" b="9515"/>
          <a:stretch/>
        </p:blipFill>
        <p:spPr bwMode="auto">
          <a:xfrm>
            <a:off x="4610101"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
        <p:nvSpPr>
          <p:cNvPr id="79" name="Oval 78">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descr="Yellow fever: Symptoms, causes, and prevention">
            <a:extLst>
              <a:ext uri="{FF2B5EF4-FFF2-40B4-BE49-F238E27FC236}">
                <a16:creationId xmlns:a16="http://schemas.microsoft.com/office/drawing/2014/main" id="{B60EA870-B8F7-034F-9EE0-2CA811BB58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31" r="13017" b="-3"/>
          <a:stretch/>
        </p:blipFill>
        <p:spPr bwMode="auto">
          <a:xfrm>
            <a:off x="8324865"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683AC5-957A-3F47-84C2-935C78BD3D7A}"/>
              </a:ext>
            </a:extLst>
          </p:cNvPr>
          <p:cNvSpPr txBox="1"/>
          <p:nvPr/>
        </p:nvSpPr>
        <p:spPr>
          <a:xfrm>
            <a:off x="1512248" y="4185392"/>
            <a:ext cx="1737976" cy="523220"/>
          </a:xfrm>
          <a:prstGeom prst="rect">
            <a:avLst/>
          </a:prstGeom>
          <a:noFill/>
        </p:spPr>
        <p:txBody>
          <a:bodyPr wrap="none" rtlCol="0">
            <a:spAutoFit/>
          </a:bodyPr>
          <a:lstStyle/>
          <a:p>
            <a:r>
              <a:rPr lang="en-US" sz="2800" dirty="0">
                <a:solidFill>
                  <a:schemeClr val="accent6"/>
                </a:solidFill>
              </a:rPr>
              <a:t>Diphtheria</a:t>
            </a:r>
          </a:p>
        </p:txBody>
      </p:sp>
      <p:sp>
        <p:nvSpPr>
          <p:cNvPr id="5" name="TextBox 4">
            <a:extLst>
              <a:ext uri="{FF2B5EF4-FFF2-40B4-BE49-F238E27FC236}">
                <a16:creationId xmlns:a16="http://schemas.microsoft.com/office/drawing/2014/main" id="{449851B0-9502-C940-B651-0482143502A0}"/>
              </a:ext>
            </a:extLst>
          </p:cNvPr>
          <p:cNvSpPr txBox="1"/>
          <p:nvPr/>
        </p:nvSpPr>
        <p:spPr>
          <a:xfrm>
            <a:off x="8796352" y="4185392"/>
            <a:ext cx="2028825" cy="523220"/>
          </a:xfrm>
          <a:prstGeom prst="rect">
            <a:avLst/>
          </a:prstGeom>
          <a:noFill/>
        </p:spPr>
        <p:txBody>
          <a:bodyPr wrap="none" rtlCol="0">
            <a:spAutoFit/>
          </a:bodyPr>
          <a:lstStyle/>
          <a:p>
            <a:r>
              <a:rPr lang="en-US" sz="2800" dirty="0">
                <a:solidFill>
                  <a:schemeClr val="accent6"/>
                </a:solidFill>
              </a:rPr>
              <a:t>Yellow Fever</a:t>
            </a:r>
          </a:p>
        </p:txBody>
      </p:sp>
      <p:sp>
        <p:nvSpPr>
          <p:cNvPr id="8" name="TextBox 7">
            <a:extLst>
              <a:ext uri="{FF2B5EF4-FFF2-40B4-BE49-F238E27FC236}">
                <a16:creationId xmlns:a16="http://schemas.microsoft.com/office/drawing/2014/main" id="{A6967E01-7EE8-FD49-AA5B-60D284A60C7D}"/>
              </a:ext>
            </a:extLst>
          </p:cNvPr>
          <p:cNvSpPr txBox="1"/>
          <p:nvPr/>
        </p:nvSpPr>
        <p:spPr>
          <a:xfrm>
            <a:off x="5350763" y="4185392"/>
            <a:ext cx="1490473" cy="523220"/>
          </a:xfrm>
          <a:prstGeom prst="rect">
            <a:avLst/>
          </a:prstGeom>
          <a:noFill/>
        </p:spPr>
        <p:txBody>
          <a:bodyPr wrap="none" rtlCol="0">
            <a:spAutoFit/>
          </a:bodyPr>
          <a:lstStyle/>
          <a:p>
            <a:r>
              <a:rPr lang="en-US" sz="2800" dirty="0">
                <a:solidFill>
                  <a:schemeClr val="accent6"/>
                </a:solidFill>
              </a:rPr>
              <a:t>Smallpox</a:t>
            </a:r>
          </a:p>
        </p:txBody>
      </p:sp>
    </p:spTree>
    <p:extLst>
      <p:ext uri="{BB962C8B-B14F-4D97-AF65-F5344CB8AC3E}">
        <p14:creationId xmlns:p14="http://schemas.microsoft.com/office/powerpoint/2010/main" val="2238531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2FD5-CF6F-B249-9711-ABCEF5D39D3A}"/>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3300"/>
              <a:t>People are prone to misperceive infection in objectively benign cues</a:t>
            </a:r>
          </a:p>
        </p:txBody>
      </p:sp>
      <p:pic>
        <p:nvPicPr>
          <p:cNvPr id="9220" name="Picture 4" descr="The Treatment of Acne with Homeopathic Remedies | Homeopathic ...">
            <a:extLst>
              <a:ext uri="{FF2B5EF4-FFF2-40B4-BE49-F238E27FC236}">
                <a16:creationId xmlns:a16="http://schemas.microsoft.com/office/drawing/2014/main" id="{EF2F7487-DBF5-644E-978D-F17216F351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946" y="1137370"/>
            <a:ext cx="3529109" cy="245332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portant facts about Acute Liver Failure | Liver failure ...">
            <a:extLst>
              <a:ext uri="{FF2B5EF4-FFF2-40B4-BE49-F238E27FC236}">
                <a16:creationId xmlns:a16="http://schemas.microsoft.com/office/drawing/2014/main" id="{2C9087A9-EC55-F14C-A85F-BF0E7B3680D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788" y="1041622"/>
            <a:ext cx="3526424" cy="26448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D042F4-A241-B746-BD32-3FBC5EAFD800}"/>
              </a:ext>
            </a:extLst>
          </p:cNvPr>
          <p:cNvPicPr>
            <a:picLocks noChangeAspect="1"/>
          </p:cNvPicPr>
          <p:nvPr/>
        </p:nvPicPr>
        <p:blipFill>
          <a:blip r:embed="rId5"/>
          <a:stretch>
            <a:fillRect/>
          </a:stretch>
        </p:blipFill>
        <p:spPr>
          <a:xfrm>
            <a:off x="8153400" y="1182337"/>
            <a:ext cx="3553968" cy="2363388"/>
          </a:xfrm>
          <a:prstGeom prst="rect">
            <a:avLst/>
          </a:prstGeom>
        </p:spPr>
      </p:pic>
      <p:cxnSp>
        <p:nvCxnSpPr>
          <p:cNvPr id="73" name="Straight Connector 72">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DFA74E"/>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23445AA-0489-3F4D-BBB8-8698311314AB}"/>
              </a:ext>
            </a:extLst>
          </p:cNvPr>
          <p:cNvSpPr txBox="1"/>
          <p:nvPr/>
        </p:nvSpPr>
        <p:spPr>
          <a:xfrm>
            <a:off x="1833566" y="3667163"/>
            <a:ext cx="825867" cy="461665"/>
          </a:xfrm>
          <a:prstGeom prst="rect">
            <a:avLst/>
          </a:prstGeom>
          <a:noFill/>
        </p:spPr>
        <p:txBody>
          <a:bodyPr wrap="none" rtlCol="0">
            <a:spAutoFit/>
          </a:bodyPr>
          <a:lstStyle/>
          <a:p>
            <a:r>
              <a:rPr lang="en-US" sz="2400" dirty="0">
                <a:solidFill>
                  <a:schemeClr val="accent1"/>
                </a:solidFill>
              </a:rPr>
              <a:t>Acne</a:t>
            </a:r>
          </a:p>
        </p:txBody>
      </p:sp>
      <p:sp>
        <p:nvSpPr>
          <p:cNvPr id="8" name="TextBox 7">
            <a:extLst>
              <a:ext uri="{FF2B5EF4-FFF2-40B4-BE49-F238E27FC236}">
                <a16:creationId xmlns:a16="http://schemas.microsoft.com/office/drawing/2014/main" id="{1D63BD79-CFAA-6349-B716-CBBD42EF9596}"/>
              </a:ext>
            </a:extLst>
          </p:cNvPr>
          <p:cNvSpPr txBox="1"/>
          <p:nvPr/>
        </p:nvSpPr>
        <p:spPr>
          <a:xfrm>
            <a:off x="4900544" y="3778515"/>
            <a:ext cx="2390911" cy="461665"/>
          </a:xfrm>
          <a:prstGeom prst="rect">
            <a:avLst/>
          </a:prstGeom>
          <a:noFill/>
        </p:spPr>
        <p:txBody>
          <a:bodyPr wrap="none" rtlCol="0">
            <a:spAutoFit/>
          </a:bodyPr>
          <a:lstStyle/>
          <a:p>
            <a:r>
              <a:rPr lang="en-US" sz="2400" dirty="0">
                <a:solidFill>
                  <a:schemeClr val="accent1"/>
                </a:solidFill>
              </a:rPr>
              <a:t>Acute liver failure</a:t>
            </a:r>
          </a:p>
        </p:txBody>
      </p:sp>
      <p:sp>
        <p:nvSpPr>
          <p:cNvPr id="9" name="TextBox 8">
            <a:extLst>
              <a:ext uri="{FF2B5EF4-FFF2-40B4-BE49-F238E27FC236}">
                <a16:creationId xmlns:a16="http://schemas.microsoft.com/office/drawing/2014/main" id="{88B02AA6-2CE4-C144-A7B8-E704BE7FE707}"/>
              </a:ext>
            </a:extLst>
          </p:cNvPr>
          <p:cNvSpPr txBox="1"/>
          <p:nvPr/>
        </p:nvSpPr>
        <p:spPr>
          <a:xfrm>
            <a:off x="9349135" y="3667163"/>
            <a:ext cx="1162498" cy="461665"/>
          </a:xfrm>
          <a:prstGeom prst="rect">
            <a:avLst/>
          </a:prstGeom>
          <a:noFill/>
        </p:spPr>
        <p:txBody>
          <a:bodyPr wrap="none" rtlCol="0">
            <a:spAutoFit/>
          </a:bodyPr>
          <a:lstStyle/>
          <a:p>
            <a:r>
              <a:rPr lang="en-US" sz="2400" dirty="0">
                <a:solidFill>
                  <a:schemeClr val="accent1"/>
                </a:solidFill>
              </a:rPr>
              <a:t>Obesity</a:t>
            </a:r>
          </a:p>
        </p:txBody>
      </p:sp>
    </p:spTree>
    <p:extLst>
      <p:ext uri="{BB962C8B-B14F-4D97-AF65-F5344CB8AC3E}">
        <p14:creationId xmlns:p14="http://schemas.microsoft.com/office/powerpoint/2010/main" val="1591682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3" name="Title 2">
            <a:extLst>
              <a:ext uri="{FF2B5EF4-FFF2-40B4-BE49-F238E27FC236}">
                <a16:creationId xmlns:a16="http://schemas.microsoft.com/office/drawing/2014/main" id="{626160DA-B83B-4149-9C21-04A35F3E3F85}"/>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2200" dirty="0">
                <a:solidFill>
                  <a:schemeClr val="bg1"/>
                </a:solidFill>
              </a:rPr>
              <a:t>Completely understanding social psychology requires proximate and evolutionary explanations </a:t>
            </a:r>
          </a:p>
        </p:txBody>
      </p:sp>
      <p:sp useBgFill="1">
        <p:nvSpPr>
          <p:cNvPr id="12" name="Rectangle 11">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020B1A01-C848-174F-B99E-0CA4D08377AA}"/>
              </a:ext>
            </a:extLst>
          </p:cNvPr>
          <p:cNvSpPr>
            <a:spLocks noGrp="1"/>
          </p:cNvSpPr>
          <p:nvPr>
            <p:ph sz="half" idx="1"/>
          </p:nvPr>
        </p:nvSpPr>
        <p:spPr>
          <a:xfrm>
            <a:off x="5294377" y="640080"/>
            <a:ext cx="6049953" cy="2523854"/>
          </a:xfrm>
        </p:spPr>
        <p:txBody>
          <a:bodyPr anchor="b">
            <a:normAutofit/>
          </a:bodyPr>
          <a:lstStyle/>
          <a:p>
            <a:pPr marL="0" indent="0">
              <a:buNone/>
            </a:pPr>
            <a:r>
              <a:rPr lang="en-US" b="1" dirty="0">
                <a:solidFill>
                  <a:schemeClr val="accent6"/>
                </a:solidFill>
              </a:rPr>
              <a:t>Proximate Explanations</a:t>
            </a:r>
          </a:p>
          <a:p>
            <a:pPr marL="0" indent="0">
              <a:buNone/>
            </a:pPr>
            <a:r>
              <a:rPr lang="en-US" dirty="0"/>
              <a:t>Explain how organisms work in terms of structure, mechanism, and development</a:t>
            </a:r>
          </a:p>
        </p:txBody>
      </p:sp>
      <p:sp>
        <p:nvSpPr>
          <p:cNvPr id="5" name="Content Placeholder 4">
            <a:extLst>
              <a:ext uri="{FF2B5EF4-FFF2-40B4-BE49-F238E27FC236}">
                <a16:creationId xmlns:a16="http://schemas.microsoft.com/office/drawing/2014/main" id="{25F7E621-EFB6-F643-B11E-7ACD4D99D007}"/>
              </a:ext>
            </a:extLst>
          </p:cNvPr>
          <p:cNvSpPr>
            <a:spLocks noGrp="1"/>
          </p:cNvSpPr>
          <p:nvPr>
            <p:ph sz="half" idx="2"/>
          </p:nvPr>
        </p:nvSpPr>
        <p:spPr>
          <a:xfrm>
            <a:off x="5294377" y="3671317"/>
            <a:ext cx="6059423" cy="2505646"/>
          </a:xfrm>
        </p:spPr>
        <p:txBody>
          <a:bodyPr>
            <a:normAutofit/>
          </a:bodyPr>
          <a:lstStyle/>
          <a:p>
            <a:pPr marL="0" indent="0">
              <a:buNone/>
            </a:pPr>
            <a:r>
              <a:rPr lang="en-US" b="1" dirty="0">
                <a:solidFill>
                  <a:schemeClr val="accent6"/>
                </a:solidFill>
              </a:rPr>
              <a:t>Evolutionary Explanations</a:t>
            </a:r>
          </a:p>
          <a:p>
            <a:pPr marL="0" indent="0">
              <a:buNone/>
            </a:pPr>
            <a:r>
              <a:rPr lang="en-US" dirty="0"/>
              <a:t>Explain why organisms work they way they do in terms of environmental selection pressures and ancestral organisms</a:t>
            </a:r>
          </a:p>
        </p:txBody>
      </p:sp>
    </p:spTree>
    <p:extLst>
      <p:ext uri="{BB962C8B-B14F-4D97-AF65-F5344CB8AC3E}">
        <p14:creationId xmlns:p14="http://schemas.microsoft.com/office/powerpoint/2010/main" val="224228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dissolve">
                                      <p:cBhvr>
                                        <p:cTn id="15" dur="500"/>
                                        <p:tgtEl>
                                          <p:spTgt spid="5">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dissolve">
                                      <p:cBhvr>
                                        <p:cTn id="18"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posing for the camera&#10;&#10;Description automatically generated">
            <a:extLst>
              <a:ext uri="{FF2B5EF4-FFF2-40B4-BE49-F238E27FC236}">
                <a16:creationId xmlns:a16="http://schemas.microsoft.com/office/drawing/2014/main" id="{989B3634-755A-DE40-8897-FAF74B85941C}"/>
              </a:ext>
            </a:extLst>
          </p:cNvPr>
          <p:cNvPicPr>
            <a:picLocks noChangeAspect="1"/>
          </p:cNvPicPr>
          <p:nvPr/>
        </p:nvPicPr>
        <p:blipFill rotWithShape="1">
          <a:blip r:embed="rId3"/>
          <a:srcRect t="3831" r="2" b="11313"/>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3"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72F83A-726A-E34F-93DF-28F2573DE7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Mom, Dad, and Sister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61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1EC63C79-9FF0-DE4B-B9A7-E350EC1A2F84}"/>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200" dirty="0">
                <a:solidFill>
                  <a:srgbClr val="3F3F3F"/>
                </a:solidFill>
              </a:rPr>
              <a:t>Why do oysters open and close their valves with the tide?</a:t>
            </a:r>
          </a:p>
        </p:txBody>
      </p:sp>
      <p:sp>
        <p:nvSpPr>
          <p:cNvPr id="9" name="Content Placeholder 8">
            <a:extLst>
              <a:ext uri="{FF2B5EF4-FFF2-40B4-BE49-F238E27FC236}">
                <a16:creationId xmlns:a16="http://schemas.microsoft.com/office/drawing/2014/main" id="{B73C4563-C2C5-B946-A9E8-08011E767080}"/>
              </a:ext>
            </a:extLst>
          </p:cNvPr>
          <p:cNvSpPr>
            <a:spLocks noGrp="1"/>
          </p:cNvSpPr>
          <p:nvPr>
            <p:ph sz="half" idx="1"/>
          </p:nvPr>
        </p:nvSpPr>
        <p:spPr>
          <a:xfrm>
            <a:off x="1476915" y="2888250"/>
            <a:ext cx="4297351" cy="2959777"/>
          </a:xfrm>
        </p:spPr>
        <p:txBody>
          <a:bodyPr anchor="t">
            <a:normAutofit/>
          </a:bodyPr>
          <a:lstStyle/>
          <a:p>
            <a:pPr marL="0" indent="0">
              <a:buNone/>
            </a:pPr>
            <a:r>
              <a:rPr lang="en-US" sz="2000" b="1" dirty="0">
                <a:solidFill>
                  <a:schemeClr val="accent6"/>
                </a:solidFill>
              </a:rPr>
              <a:t>Proximate Explanation</a:t>
            </a:r>
          </a:p>
          <a:p>
            <a:pPr marL="0" indent="0">
              <a:buNone/>
            </a:pPr>
            <a:r>
              <a:rPr lang="en-US" sz="2000" dirty="0"/>
              <a:t>Because of changes in the gravitational pull of the moon</a:t>
            </a:r>
          </a:p>
        </p:txBody>
      </p:sp>
      <p:cxnSp>
        <p:nvCxnSpPr>
          <p:cNvPr id="17" name="Straight Connector 16">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2FD40DD6-1BAC-3A4A-B0B8-3402B30D1841}"/>
              </a:ext>
            </a:extLst>
          </p:cNvPr>
          <p:cNvSpPr>
            <a:spLocks noGrp="1"/>
          </p:cNvSpPr>
          <p:nvPr>
            <p:ph sz="half" idx="2"/>
          </p:nvPr>
        </p:nvSpPr>
        <p:spPr>
          <a:xfrm>
            <a:off x="6417731" y="2888250"/>
            <a:ext cx="4292594" cy="2959778"/>
          </a:xfrm>
        </p:spPr>
        <p:txBody>
          <a:bodyPr anchor="t">
            <a:normAutofit/>
          </a:bodyPr>
          <a:lstStyle/>
          <a:p>
            <a:pPr marL="0" indent="0">
              <a:buNone/>
            </a:pPr>
            <a:r>
              <a:rPr lang="en-US" sz="2000" b="1" dirty="0">
                <a:solidFill>
                  <a:schemeClr val="accent6"/>
                </a:solidFill>
              </a:rPr>
              <a:t>Evolutionary Explanation</a:t>
            </a:r>
          </a:p>
          <a:p>
            <a:pPr marL="0" indent="0">
              <a:buNone/>
            </a:pPr>
            <a:r>
              <a:rPr lang="en-US" sz="2000" dirty="0"/>
              <a:t>Because oysters with open valves dry out during high-tide, making it difficult to successfully reproduce</a:t>
            </a:r>
          </a:p>
        </p:txBody>
      </p:sp>
      <p:pic>
        <p:nvPicPr>
          <p:cNvPr id="13" name="Picture 12">
            <a:extLst>
              <a:ext uri="{FF2B5EF4-FFF2-40B4-BE49-F238E27FC236}">
                <a16:creationId xmlns:a16="http://schemas.microsoft.com/office/drawing/2014/main" id="{C0D6E29C-AC15-C240-BECF-BA93E34F86C1}"/>
              </a:ext>
            </a:extLst>
          </p:cNvPr>
          <p:cNvPicPr>
            <a:picLocks noChangeAspect="1"/>
          </p:cNvPicPr>
          <p:nvPr/>
        </p:nvPicPr>
        <p:blipFill>
          <a:blip r:embed="rId3"/>
          <a:stretch>
            <a:fillRect/>
          </a:stretch>
        </p:blipFill>
        <p:spPr>
          <a:xfrm>
            <a:off x="2581546" y="4272817"/>
            <a:ext cx="1988513" cy="1956267"/>
          </a:xfrm>
          <a:prstGeom prst="rect">
            <a:avLst/>
          </a:prstGeom>
        </p:spPr>
      </p:pic>
      <p:pic>
        <p:nvPicPr>
          <p:cNvPr id="10242" name="Picture 2" descr="What Causes Tides? | NOAA SciJinks – All About Weather">
            <a:extLst>
              <a:ext uri="{FF2B5EF4-FFF2-40B4-BE49-F238E27FC236}">
                <a16:creationId xmlns:a16="http://schemas.microsoft.com/office/drawing/2014/main" id="{CB3A9294-7461-DA4E-BAF6-0F1895DF5B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1907" y="4463345"/>
            <a:ext cx="2100280" cy="157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0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A group of people in an old photo of a person&#10;&#10;Description automatically generated">
            <a:extLst>
              <a:ext uri="{FF2B5EF4-FFF2-40B4-BE49-F238E27FC236}">
                <a16:creationId xmlns:a16="http://schemas.microsoft.com/office/drawing/2014/main" id="{28BDA688-5B4E-CC40-8BF8-D9A50EF088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089" b="2008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1A37678-92D5-F24F-87ED-E1368F76673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dirty="0"/>
              <a:t>Why and how do people (mis)perceive infection in others?</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0641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5F2E7E6-0185-44B7-851D-B22EE2A0D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2083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87F0ECC7-6F31-BC46-8590-F3D644EB9B7D}"/>
              </a:ext>
            </a:extLst>
          </p:cNvPr>
          <p:cNvSpPr>
            <a:spLocks noGrp="1"/>
          </p:cNvSpPr>
          <p:nvPr>
            <p:ph type="title"/>
          </p:nvPr>
        </p:nvSpPr>
        <p:spPr>
          <a:xfrm>
            <a:off x="838200" y="368515"/>
            <a:ext cx="10515600" cy="1325563"/>
          </a:xfrm>
        </p:spPr>
        <p:txBody>
          <a:bodyPr>
            <a:normAutofit/>
          </a:bodyPr>
          <a:lstStyle/>
          <a:p>
            <a:pPr algn="ctr"/>
            <a:r>
              <a:rPr lang="en-US" sz="5100">
                <a:solidFill>
                  <a:schemeClr val="bg1">
                    <a:lumMod val="95000"/>
                  </a:schemeClr>
                </a:solidFill>
              </a:rPr>
              <a:t>Here’s how the rest of my talk looks</a:t>
            </a:r>
          </a:p>
        </p:txBody>
      </p:sp>
      <p:graphicFrame>
        <p:nvGraphicFramePr>
          <p:cNvPr id="8" name="Content Placeholder 5">
            <a:extLst>
              <a:ext uri="{FF2B5EF4-FFF2-40B4-BE49-F238E27FC236}">
                <a16:creationId xmlns:a16="http://schemas.microsoft.com/office/drawing/2014/main" id="{4098A54A-6C03-4BC3-9E2C-B1E1ED406938}"/>
              </a:ext>
            </a:extLst>
          </p:cNvPr>
          <p:cNvGraphicFramePr>
            <a:graphicFrameLocks noGrp="1"/>
          </p:cNvGraphicFramePr>
          <p:nvPr>
            <p:ph idx="1"/>
            <p:extLst>
              <p:ext uri="{D42A27DB-BD31-4B8C-83A1-F6EECF244321}">
                <p14:modId xmlns:p14="http://schemas.microsoft.com/office/powerpoint/2010/main" val="3372240947"/>
              </p:ext>
            </p:extLst>
          </p:nvPr>
        </p:nvGraphicFramePr>
        <p:xfrm>
          <a:off x="838200" y="2265218"/>
          <a:ext cx="10515600" cy="39161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0955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1FB2142F-9CC9-ED4B-84CE-AB5214383B6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651630E7-3A2D-D144-BC93-A71B5E62CCD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graphicEl>
                                              <a:dgm id="{0238271D-2B9F-304C-87FE-B7826B92ADD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7BF4BA95-9410-BA46-9B30-30407E88E3F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08C14AE7-52FB-C449-9E78-75B6EE5FF27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33841789-26F0-6541-A1E9-55537DAB6BC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5851B13E-FD25-BD4C-897B-B29FAA8B431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graphicEl>
                                              <a:dgm id="{5EE68AA7-E427-AF4B-AC29-5123875D6B5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graphicEl>
                                              <a:dgm id="{B01793A4-4721-4140-A332-A70CA2AFCC4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bld="lvlAtOnc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a teddy bear with a red blanket&#10;&#10;Description automatically generated">
            <a:extLst>
              <a:ext uri="{FF2B5EF4-FFF2-40B4-BE49-F238E27FC236}">
                <a16:creationId xmlns:a16="http://schemas.microsoft.com/office/drawing/2014/main" id="{B1605CD2-9548-304B-9636-C8F997349BC3}"/>
              </a:ext>
            </a:extLst>
          </p:cNvPr>
          <p:cNvPicPr>
            <a:picLocks noChangeAspect="1"/>
          </p:cNvPicPr>
          <p:nvPr/>
        </p:nvPicPr>
        <p:blipFill rotWithShape="1">
          <a:blip r:embed="rId3"/>
          <a:srcRect l="13434" r="14918" b="1"/>
          <a:stretch/>
        </p:blipFill>
        <p:spPr>
          <a:xfrm>
            <a:off x="-18"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p:spPr>
      </p:pic>
      <p:sp>
        <p:nvSpPr>
          <p:cNvPr id="34" name="Rectangle 25">
            <a:extLst>
              <a:ext uri="{FF2B5EF4-FFF2-40B4-BE49-F238E27FC236}">
                <a16:creationId xmlns:a16="http://schemas.microsoft.com/office/drawing/2014/main" id="{89AC137A-F7D0-43CC-A46F-113F475E4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651" y="1435100"/>
            <a:ext cx="4700016" cy="3987800"/>
          </a:xfrm>
          <a:prstGeom prst="rect">
            <a:avLst/>
          </a:prstGeom>
          <a:solidFill>
            <a:schemeClr val="tx1">
              <a:lumMod val="85000"/>
              <a:lumOff val="15000"/>
              <a:alpha val="88000"/>
            </a:schemeClr>
          </a:solidFill>
          <a:ln w="139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A90511C-A00D-884C-84FD-7A30D4A7E7BE}"/>
              </a:ext>
            </a:extLst>
          </p:cNvPr>
          <p:cNvSpPr>
            <a:spLocks noGrp="1"/>
          </p:cNvSpPr>
          <p:nvPr>
            <p:ph type="title"/>
          </p:nvPr>
        </p:nvSpPr>
        <p:spPr>
          <a:xfrm>
            <a:off x="1178276" y="1784857"/>
            <a:ext cx="3990624" cy="1057657"/>
          </a:xfrm>
        </p:spPr>
        <p:txBody>
          <a:bodyPr>
            <a:normAutofit/>
          </a:bodyPr>
          <a:lstStyle/>
          <a:p>
            <a:r>
              <a:rPr lang="en-US" sz="2000" dirty="0">
                <a:solidFill>
                  <a:schemeClr val="bg1"/>
                </a:solidFill>
              </a:rPr>
              <a:t>Infectious disease has imposed an immense selection pressure on human life for millions of years</a:t>
            </a:r>
          </a:p>
        </p:txBody>
      </p:sp>
      <p:sp>
        <p:nvSpPr>
          <p:cNvPr id="3" name="Content Placeholder 2">
            <a:extLst>
              <a:ext uri="{FF2B5EF4-FFF2-40B4-BE49-F238E27FC236}">
                <a16:creationId xmlns:a16="http://schemas.microsoft.com/office/drawing/2014/main" id="{B79EF117-3BB3-694A-94D3-3A47EA00FCC5}"/>
              </a:ext>
            </a:extLst>
          </p:cNvPr>
          <p:cNvSpPr>
            <a:spLocks noGrp="1"/>
          </p:cNvSpPr>
          <p:nvPr>
            <p:ph idx="1"/>
          </p:nvPr>
        </p:nvSpPr>
        <p:spPr>
          <a:xfrm>
            <a:off x="1178276" y="3021964"/>
            <a:ext cx="3990624" cy="2086357"/>
          </a:xfrm>
        </p:spPr>
        <p:txBody>
          <a:bodyPr>
            <a:normAutofit/>
          </a:bodyPr>
          <a:lstStyle/>
          <a:p>
            <a:pPr marL="0" indent="0">
              <a:buNone/>
            </a:pPr>
            <a:r>
              <a:rPr lang="en-US" sz="1800" dirty="0">
                <a:solidFill>
                  <a:schemeClr val="bg1"/>
                </a:solidFill>
              </a:rPr>
              <a:t>Estimates suggest infectious diseases have killed more people than all other causes combined</a:t>
            </a:r>
          </a:p>
          <a:p>
            <a:pPr marL="0" indent="0">
              <a:buNone/>
            </a:pPr>
            <a:r>
              <a:rPr lang="en-US" sz="1800" b="1" dirty="0" err="1">
                <a:solidFill>
                  <a:schemeClr val="bg1"/>
                </a:solidFill>
              </a:rPr>
              <a:t>Inhorn</a:t>
            </a:r>
            <a:r>
              <a:rPr lang="en-US" sz="1800" b="1" dirty="0">
                <a:solidFill>
                  <a:schemeClr val="bg1"/>
                </a:solidFill>
              </a:rPr>
              <a:t> &amp; Brown, 1990</a:t>
            </a:r>
            <a:endParaRPr lang="en-US" sz="1800" dirty="0">
              <a:solidFill>
                <a:schemeClr val="bg1"/>
              </a:solidFill>
            </a:endParaRPr>
          </a:p>
        </p:txBody>
      </p:sp>
      <p:pic>
        <p:nvPicPr>
          <p:cNvPr id="6" name="Picture 5" descr="A close up of a cake&#10;&#10;Description automatically generated">
            <a:extLst>
              <a:ext uri="{FF2B5EF4-FFF2-40B4-BE49-F238E27FC236}">
                <a16:creationId xmlns:a16="http://schemas.microsoft.com/office/drawing/2014/main" id="{73ADB509-EBB3-F744-97EB-5AA4576EDE8B}"/>
              </a:ext>
            </a:extLst>
          </p:cNvPr>
          <p:cNvPicPr>
            <a:picLocks noChangeAspect="1"/>
          </p:cNvPicPr>
          <p:nvPr/>
        </p:nvPicPr>
        <p:blipFill rotWithShape="1">
          <a:blip r:embed="rId4"/>
          <a:srcRect l="140" r="6448" b="1"/>
          <a:stretch/>
        </p:blipFill>
        <p:spPr>
          <a:xfrm>
            <a:off x="5790371" y="10"/>
            <a:ext cx="6401647"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2653797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54B26E-1701-5444-BB08-22B11F93D328}"/>
              </a:ext>
            </a:extLst>
          </p:cNvPr>
          <p:cNvSpPr>
            <a:spLocks noGrp="1"/>
          </p:cNvSpPr>
          <p:nvPr>
            <p:ph type="title"/>
          </p:nvPr>
        </p:nvSpPr>
        <p:spPr>
          <a:xfrm>
            <a:off x="804672" y="640263"/>
            <a:ext cx="5157216" cy="1344975"/>
          </a:xfrm>
        </p:spPr>
        <p:txBody>
          <a:bodyPr>
            <a:normAutofit/>
          </a:bodyPr>
          <a:lstStyle/>
          <a:p>
            <a:r>
              <a:rPr lang="en-US" sz="4000"/>
              <a:t>Even in the United States …</a:t>
            </a:r>
          </a:p>
        </p:txBody>
      </p:sp>
      <p:sp>
        <p:nvSpPr>
          <p:cNvPr id="3" name="Content Placeholder 2">
            <a:extLst>
              <a:ext uri="{FF2B5EF4-FFF2-40B4-BE49-F238E27FC236}">
                <a16:creationId xmlns:a16="http://schemas.microsoft.com/office/drawing/2014/main" id="{62CA7A08-5A44-A442-8235-96EA5E8D551A}"/>
              </a:ext>
            </a:extLst>
          </p:cNvPr>
          <p:cNvSpPr>
            <a:spLocks noGrp="1"/>
          </p:cNvSpPr>
          <p:nvPr>
            <p:ph idx="1"/>
          </p:nvPr>
        </p:nvSpPr>
        <p:spPr>
          <a:xfrm>
            <a:off x="804672" y="2121763"/>
            <a:ext cx="5157216" cy="3773010"/>
          </a:xfrm>
        </p:spPr>
        <p:txBody>
          <a:bodyPr>
            <a:normAutofit/>
          </a:bodyPr>
          <a:lstStyle/>
          <a:p>
            <a:pPr marL="0" indent="0">
              <a:buNone/>
            </a:pPr>
            <a:r>
              <a:rPr lang="en-US" sz="2000" dirty="0"/>
              <a:t>Between 1980 and 2014, infectious diseases have killed over 4 million people in the U.S. </a:t>
            </a:r>
          </a:p>
          <a:p>
            <a:pPr marL="0" indent="0">
              <a:buNone/>
            </a:pPr>
            <a:r>
              <a:rPr lang="en-US" sz="2000" b="1" dirty="0" err="1">
                <a:solidFill>
                  <a:schemeClr val="accent6"/>
                </a:solidFill>
              </a:rPr>
              <a:t>Bcheraoui</a:t>
            </a:r>
            <a:r>
              <a:rPr lang="en-US" sz="2000" b="1" dirty="0">
                <a:solidFill>
                  <a:schemeClr val="accent6"/>
                </a:solidFill>
              </a:rPr>
              <a:t> et al., 2018</a:t>
            </a:r>
          </a:p>
          <a:p>
            <a:pPr marL="0" indent="0">
              <a:buNone/>
            </a:pPr>
            <a:endParaRPr lang="en-US" sz="2000" dirty="0"/>
          </a:p>
          <a:p>
            <a:pPr marL="0" indent="0">
              <a:buNone/>
            </a:pPr>
            <a:r>
              <a:rPr lang="en-US" sz="2000" dirty="0"/>
              <a:t>While I write this talk, over 180,000 people in the U.S. have died from COVID-19.</a:t>
            </a:r>
          </a:p>
          <a:p>
            <a:pPr marL="0" indent="0">
              <a:buNone/>
            </a:pPr>
            <a:r>
              <a:rPr lang="en-US" sz="2000" b="1" dirty="0">
                <a:solidFill>
                  <a:schemeClr val="accent6"/>
                </a:solidFill>
              </a:rPr>
              <a:t>Our World in Data, 2020</a:t>
            </a:r>
          </a:p>
          <a:p>
            <a:pPr marL="0" indent="0">
              <a:buNone/>
            </a:pPr>
            <a:endParaRPr lang="en-US" sz="2000" b="1" dirty="0"/>
          </a:p>
        </p:txBody>
      </p:sp>
      <p:pic>
        <p:nvPicPr>
          <p:cNvPr id="4" name="New picture" descr="A close up of a map&#10;&#10;Description automatically generated">
            <a:extLst>
              <a:ext uri="{FF2B5EF4-FFF2-40B4-BE49-F238E27FC236}">
                <a16:creationId xmlns:a16="http://schemas.microsoft.com/office/drawing/2014/main" id="{068878C3-45A6-8B42-B5E1-5514692D7D19}"/>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bwMode="auto">
          <a:xfrm>
            <a:off x="7309972" y="484632"/>
            <a:ext cx="4056303" cy="57332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049011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The Immune Response Figure 1">
            <a:extLst>
              <a:ext uri="{FF2B5EF4-FFF2-40B4-BE49-F238E27FC236}">
                <a16:creationId xmlns:a16="http://schemas.microsoft.com/office/drawing/2014/main" id="{DCE03B0E-A33D-8944-87AB-F726C2240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68" t="9091" r="2015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509E5F-9736-DA44-8A81-18706C4E9A2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a:t>The immune system detects, deflects, and eliminates invading pathogens</a:t>
            </a:r>
          </a:p>
        </p:txBody>
      </p:sp>
      <p:sp>
        <p:nvSpPr>
          <p:cNvPr id="17"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024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392D3D-3E8B-7A42-89CE-76D65F8A25AB}"/>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4700" kern="1200" dirty="0">
                <a:solidFill>
                  <a:schemeClr val="tx1"/>
                </a:solidFill>
                <a:latin typeface="+mj-lt"/>
                <a:ea typeface="+mj-ea"/>
                <a:cs typeface="+mj-cs"/>
              </a:rPr>
              <a:t>The immune system also </a:t>
            </a:r>
            <a:r>
              <a:rPr lang="en-US" sz="4700" b="1" kern="1200" dirty="0">
                <a:solidFill>
                  <a:schemeClr val="accent6"/>
                </a:solidFill>
                <a:latin typeface="+mj-lt"/>
                <a:ea typeface="+mj-ea"/>
                <a:cs typeface="+mj-cs"/>
              </a:rPr>
              <a:t>costs</a:t>
            </a:r>
            <a:r>
              <a:rPr lang="en-US" sz="4700" kern="1200" dirty="0">
                <a:solidFill>
                  <a:schemeClr val="tx1"/>
                </a:solidFill>
                <a:latin typeface="+mj-lt"/>
                <a:ea typeface="+mj-ea"/>
                <a:cs typeface="+mj-cs"/>
              </a:rPr>
              <a:t> valuable energy that could be used elsewhere</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Scales of justice">
            <a:extLst>
              <a:ext uri="{FF2B5EF4-FFF2-40B4-BE49-F238E27FC236}">
                <a16:creationId xmlns:a16="http://schemas.microsoft.com/office/drawing/2014/main" id="{D73EE8F0-C3C4-214F-BAB2-FFB03CEBC7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1338908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oes the Immune System Differ between Men and Women?">
            <a:extLst>
              <a:ext uri="{FF2B5EF4-FFF2-40B4-BE49-F238E27FC236}">
                <a16:creationId xmlns:a16="http://schemas.microsoft.com/office/drawing/2014/main" id="{B250B6AD-9B93-8D4D-97F3-B70D2A1E9F7F}"/>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1778" r="1"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FAC8C0-EC1F-454B-87A3-33E638A5B6FF}"/>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The behavioral immune system</a:t>
            </a:r>
          </a:p>
        </p:txBody>
      </p:sp>
      <p:cxnSp>
        <p:nvCxnSpPr>
          <p:cNvPr id="137" name="Straight Connector 13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46F906-23CE-7842-9B44-BAA20A52584D}"/>
              </a:ext>
            </a:extLst>
          </p:cNvPr>
          <p:cNvSpPr>
            <a:spLocks noGrp="1"/>
          </p:cNvSpPr>
          <p:nvPr>
            <p:ph idx="1"/>
          </p:nvPr>
        </p:nvSpPr>
        <p:spPr>
          <a:xfrm>
            <a:off x="5155379" y="1065862"/>
            <a:ext cx="5744685" cy="4726276"/>
          </a:xfrm>
        </p:spPr>
        <p:txBody>
          <a:bodyPr anchor="ctr">
            <a:normAutofit/>
          </a:bodyPr>
          <a:lstStyle/>
          <a:p>
            <a:pPr marL="0" indent="0">
              <a:buNone/>
            </a:pPr>
            <a:r>
              <a:rPr lang="en-US" sz="3600" dirty="0"/>
              <a:t>A suite of </a:t>
            </a:r>
            <a:r>
              <a:rPr lang="en-US" sz="3600" dirty="0">
                <a:solidFill>
                  <a:schemeClr val="accent4"/>
                </a:solidFill>
              </a:rPr>
              <a:t>psychological and behavioral mechanisms </a:t>
            </a:r>
            <a:r>
              <a:rPr lang="en-US" sz="3600" dirty="0"/>
              <a:t>designed to </a:t>
            </a:r>
            <a:r>
              <a:rPr lang="en-US" sz="3600" dirty="0">
                <a:solidFill>
                  <a:schemeClr val="accent4"/>
                </a:solidFill>
              </a:rPr>
              <a:t>detect</a:t>
            </a:r>
            <a:r>
              <a:rPr lang="en-US" sz="3600" dirty="0"/>
              <a:t> the presence of </a:t>
            </a:r>
            <a:r>
              <a:rPr lang="en-US" sz="3600" dirty="0">
                <a:solidFill>
                  <a:schemeClr val="accent4"/>
                </a:solidFill>
              </a:rPr>
              <a:t>pathogens</a:t>
            </a:r>
            <a:r>
              <a:rPr lang="en-US" sz="3600" dirty="0"/>
              <a:t> and engage appropriate cognitive, emotional, and behavioral responses to </a:t>
            </a:r>
            <a:r>
              <a:rPr lang="en-US" sz="3600" dirty="0">
                <a:solidFill>
                  <a:schemeClr val="accent4"/>
                </a:solidFill>
              </a:rPr>
              <a:t>avoid them</a:t>
            </a:r>
          </a:p>
        </p:txBody>
      </p:sp>
    </p:spTree>
    <p:extLst>
      <p:ext uri="{BB962C8B-B14F-4D97-AF65-F5344CB8AC3E}">
        <p14:creationId xmlns:p14="http://schemas.microsoft.com/office/powerpoint/2010/main" val="151378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96C67A-D595-E344-9AAD-D513ECCC89E8}"/>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1778"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97BF5BF-221B-F345-8473-F9C843FC4FF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People can’t see pathogenic infections directly</a:t>
            </a:r>
          </a:p>
        </p:txBody>
      </p:sp>
      <p:cxnSp>
        <p:nvCxnSpPr>
          <p:cNvPr id="73"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Left Bracket 4">
            <a:extLst>
              <a:ext uri="{FF2B5EF4-FFF2-40B4-BE49-F238E27FC236}">
                <a16:creationId xmlns:a16="http://schemas.microsoft.com/office/drawing/2014/main" id="{7042D79D-AA2A-8545-B745-7746D3B3CFFA}"/>
              </a:ext>
            </a:extLst>
          </p:cNvPr>
          <p:cNvSpPr/>
          <p:nvPr/>
        </p:nvSpPr>
        <p:spPr>
          <a:xfrm rot="16200000">
            <a:off x="2815891" y="2882116"/>
            <a:ext cx="328743" cy="3646774"/>
          </a:xfrm>
          <a:prstGeom prst="leftBracket">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9674D70-A5E5-8941-9563-4E54F335C0F1}"/>
              </a:ext>
            </a:extLst>
          </p:cNvPr>
          <p:cNvSpPr txBox="1"/>
          <p:nvPr/>
        </p:nvSpPr>
        <p:spPr>
          <a:xfrm>
            <a:off x="1601140" y="5065987"/>
            <a:ext cx="3029997" cy="954107"/>
          </a:xfrm>
          <a:prstGeom prst="rect">
            <a:avLst/>
          </a:prstGeom>
          <a:noFill/>
        </p:spPr>
        <p:txBody>
          <a:bodyPr wrap="none" rtlCol="0">
            <a:spAutoFit/>
          </a:bodyPr>
          <a:lstStyle/>
          <a:p>
            <a:pPr algn="ctr"/>
            <a:r>
              <a:rPr lang="en-US" sz="2800" dirty="0">
                <a:solidFill>
                  <a:schemeClr val="bg1"/>
                </a:solidFill>
              </a:rPr>
              <a:t>80-120 nanometers</a:t>
            </a:r>
          </a:p>
          <a:p>
            <a:pPr algn="ctr"/>
            <a:r>
              <a:rPr lang="en-US" sz="2800" dirty="0">
                <a:solidFill>
                  <a:schemeClr val="bg1"/>
                </a:solidFill>
              </a:rPr>
              <a:t>Influenza A</a:t>
            </a:r>
          </a:p>
        </p:txBody>
      </p:sp>
    </p:spTree>
    <p:extLst>
      <p:ext uri="{BB962C8B-B14F-4D97-AF65-F5344CB8AC3E}">
        <p14:creationId xmlns:p14="http://schemas.microsoft.com/office/powerpoint/2010/main" val="1778854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B940A-2BD6-8C48-A774-A06E0E93BEC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People infer the presence of infection from cues</a:t>
            </a:r>
          </a:p>
        </p:txBody>
      </p:sp>
      <p:pic>
        <p:nvPicPr>
          <p:cNvPr id="3" name="Picture 2">
            <a:extLst>
              <a:ext uri="{FF2B5EF4-FFF2-40B4-BE49-F238E27FC236}">
                <a16:creationId xmlns:a16="http://schemas.microsoft.com/office/drawing/2014/main" id="{75294ABB-F544-BC48-9DAE-06E004E73CB9}"/>
              </a:ext>
            </a:extLst>
          </p:cNvPr>
          <p:cNvPicPr>
            <a:picLocks noChangeAspect="1"/>
          </p:cNvPicPr>
          <p:nvPr/>
        </p:nvPicPr>
        <p:blipFill>
          <a:blip r:embed="rId3"/>
          <a:stretch>
            <a:fillRect/>
          </a:stretch>
        </p:blipFill>
        <p:spPr>
          <a:xfrm>
            <a:off x="320040" y="1206073"/>
            <a:ext cx="3425609" cy="2200953"/>
          </a:xfrm>
          <a:prstGeom prst="rect">
            <a:avLst/>
          </a:prstGeom>
        </p:spPr>
      </p:pic>
      <p:pic>
        <p:nvPicPr>
          <p:cNvPr id="4" name="Picture 3">
            <a:extLst>
              <a:ext uri="{FF2B5EF4-FFF2-40B4-BE49-F238E27FC236}">
                <a16:creationId xmlns:a16="http://schemas.microsoft.com/office/drawing/2014/main" id="{7A8159CD-A004-3C45-8AE6-01D5021B915B}"/>
              </a:ext>
            </a:extLst>
          </p:cNvPr>
          <p:cNvPicPr>
            <a:picLocks noChangeAspect="1"/>
          </p:cNvPicPr>
          <p:nvPr/>
        </p:nvPicPr>
        <p:blipFill>
          <a:blip r:embed="rId4"/>
          <a:stretch>
            <a:fillRect/>
          </a:stretch>
        </p:blipFill>
        <p:spPr>
          <a:xfrm>
            <a:off x="4385729" y="1310886"/>
            <a:ext cx="3433324" cy="1991327"/>
          </a:xfrm>
          <a:prstGeom prst="rect">
            <a:avLst/>
          </a:prstGeom>
        </p:spPr>
      </p:pic>
      <p:cxnSp>
        <p:nvCxnSpPr>
          <p:cNvPr id="14" name="Straight Connector 13">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676F2E-C151-BB40-A45E-04F4F69269AE}"/>
              </a:ext>
            </a:extLst>
          </p:cNvPr>
          <p:cNvPicPr>
            <a:picLocks noChangeAspect="1"/>
          </p:cNvPicPr>
          <p:nvPr/>
        </p:nvPicPr>
        <p:blipFill>
          <a:blip r:embed="rId5"/>
          <a:stretch>
            <a:fillRect/>
          </a:stretch>
        </p:blipFill>
        <p:spPr>
          <a:xfrm>
            <a:off x="8449725" y="1164732"/>
            <a:ext cx="3423916" cy="2328262"/>
          </a:xfrm>
          <a:prstGeom prst="rect">
            <a:avLst/>
          </a:prstGeom>
        </p:spPr>
      </p:pic>
      <p:cxnSp>
        <p:nvCxnSpPr>
          <p:cNvPr id="16" name="Straight Connector 15">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9F379E8-2C3D-0940-9635-1178D6791AD6}"/>
              </a:ext>
            </a:extLst>
          </p:cNvPr>
          <p:cNvSpPr txBox="1"/>
          <p:nvPr/>
        </p:nvSpPr>
        <p:spPr>
          <a:xfrm>
            <a:off x="1374651" y="3407026"/>
            <a:ext cx="1316386" cy="523220"/>
          </a:xfrm>
          <a:prstGeom prst="rect">
            <a:avLst/>
          </a:prstGeom>
          <a:noFill/>
        </p:spPr>
        <p:txBody>
          <a:bodyPr wrap="none" rtlCol="0">
            <a:spAutoFit/>
          </a:bodyPr>
          <a:lstStyle/>
          <a:p>
            <a:r>
              <a:rPr lang="en-US" sz="2800" dirty="0">
                <a:solidFill>
                  <a:schemeClr val="accent6"/>
                </a:solidFill>
              </a:rPr>
              <a:t>Measles</a:t>
            </a:r>
          </a:p>
        </p:txBody>
      </p:sp>
      <p:sp>
        <p:nvSpPr>
          <p:cNvPr id="11" name="TextBox 10">
            <a:extLst>
              <a:ext uri="{FF2B5EF4-FFF2-40B4-BE49-F238E27FC236}">
                <a16:creationId xmlns:a16="http://schemas.microsoft.com/office/drawing/2014/main" id="{BC48D771-A4A1-B748-884E-7CA3A929D38A}"/>
              </a:ext>
            </a:extLst>
          </p:cNvPr>
          <p:cNvSpPr txBox="1"/>
          <p:nvPr/>
        </p:nvSpPr>
        <p:spPr>
          <a:xfrm>
            <a:off x="5476279" y="3302213"/>
            <a:ext cx="1239442" cy="523220"/>
          </a:xfrm>
          <a:prstGeom prst="rect">
            <a:avLst/>
          </a:prstGeom>
          <a:noFill/>
        </p:spPr>
        <p:txBody>
          <a:bodyPr wrap="none" rtlCol="0">
            <a:spAutoFit/>
          </a:bodyPr>
          <a:lstStyle/>
          <a:p>
            <a:r>
              <a:rPr lang="en-US" sz="2800" dirty="0">
                <a:solidFill>
                  <a:schemeClr val="accent6"/>
                </a:solidFill>
              </a:rPr>
              <a:t>Mumps</a:t>
            </a:r>
          </a:p>
        </p:txBody>
      </p:sp>
      <p:sp>
        <p:nvSpPr>
          <p:cNvPr id="13" name="TextBox 12">
            <a:extLst>
              <a:ext uri="{FF2B5EF4-FFF2-40B4-BE49-F238E27FC236}">
                <a16:creationId xmlns:a16="http://schemas.microsoft.com/office/drawing/2014/main" id="{A68BAF22-FCC0-534D-ACC5-C1C9DD861DF6}"/>
              </a:ext>
            </a:extLst>
          </p:cNvPr>
          <p:cNvSpPr txBox="1"/>
          <p:nvPr/>
        </p:nvSpPr>
        <p:spPr>
          <a:xfrm>
            <a:off x="9147270" y="3497066"/>
            <a:ext cx="2028825" cy="523220"/>
          </a:xfrm>
          <a:prstGeom prst="rect">
            <a:avLst/>
          </a:prstGeom>
          <a:noFill/>
        </p:spPr>
        <p:txBody>
          <a:bodyPr wrap="none" rtlCol="0">
            <a:spAutoFit/>
          </a:bodyPr>
          <a:lstStyle/>
          <a:p>
            <a:r>
              <a:rPr lang="en-US" sz="2800" dirty="0">
                <a:solidFill>
                  <a:schemeClr val="accent6"/>
                </a:solidFill>
              </a:rPr>
              <a:t>Yellow Fever</a:t>
            </a:r>
          </a:p>
        </p:txBody>
      </p:sp>
    </p:spTree>
    <p:extLst>
      <p:ext uri="{BB962C8B-B14F-4D97-AF65-F5344CB8AC3E}">
        <p14:creationId xmlns:p14="http://schemas.microsoft.com/office/powerpoint/2010/main" val="221972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a:extLst>
              <a:ext uri="{FF2B5EF4-FFF2-40B4-BE49-F238E27FC236}">
                <a16:creationId xmlns:a16="http://schemas.microsoft.com/office/drawing/2014/main" id="{74797086-EC11-DD41-9D84-872E25B57D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8" b="909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6E7C7F2-7FE4-C542-899B-52115DFBCD5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Mark</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015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B940A-2BD6-8C48-A774-A06E0E93BEC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2400" kern="1200" dirty="0">
                <a:solidFill>
                  <a:schemeClr val="tx1"/>
                </a:solidFill>
                <a:latin typeface="+mj-lt"/>
                <a:ea typeface="+mj-ea"/>
                <a:cs typeface="+mj-cs"/>
              </a:rPr>
              <a:t>23/25 (92%) of most deadly infectious diseases cause symptoms visible in the face</a:t>
            </a:r>
            <a:endParaRPr lang="en-US" sz="2400" b="1" kern="1200" dirty="0">
              <a:solidFill>
                <a:schemeClr val="accent6"/>
              </a:solidFill>
              <a:latin typeface="+mj-lt"/>
              <a:ea typeface="+mj-ea"/>
              <a:cs typeface="+mj-cs"/>
            </a:endParaRPr>
          </a:p>
        </p:txBody>
      </p:sp>
      <p:pic>
        <p:nvPicPr>
          <p:cNvPr id="4" name="Picture 3" descr="A close up of a boy&#10;&#10;Description automatically generated">
            <a:extLst>
              <a:ext uri="{FF2B5EF4-FFF2-40B4-BE49-F238E27FC236}">
                <a16:creationId xmlns:a16="http://schemas.microsoft.com/office/drawing/2014/main" id="{7A8159CD-A004-3C45-8AE6-01D5021B915B}"/>
              </a:ext>
            </a:extLst>
          </p:cNvPr>
          <p:cNvPicPr>
            <a:picLocks noChangeAspect="1"/>
          </p:cNvPicPr>
          <p:nvPr/>
        </p:nvPicPr>
        <p:blipFill rotWithShape="1">
          <a:blip r:embed="rId3"/>
          <a:srcRect l="29549" r="14461" b="1"/>
          <a:stretch/>
        </p:blipFill>
        <p:spPr>
          <a:xfrm>
            <a:off x="321628" y="320511"/>
            <a:ext cx="3794760" cy="3930978"/>
          </a:xfrm>
          <a:prstGeom prst="rect">
            <a:avLst/>
          </a:prstGeom>
        </p:spPr>
      </p:pic>
      <p:pic>
        <p:nvPicPr>
          <p:cNvPr id="3" name="Picture 2" descr="A picture containing person, teeth, person, indoor&#10;&#10;Description automatically generated">
            <a:extLst>
              <a:ext uri="{FF2B5EF4-FFF2-40B4-BE49-F238E27FC236}">
                <a16:creationId xmlns:a16="http://schemas.microsoft.com/office/drawing/2014/main" id="{75294ABB-F544-BC48-9DAE-06E004E73CB9}"/>
              </a:ext>
            </a:extLst>
          </p:cNvPr>
          <p:cNvPicPr>
            <a:picLocks noChangeAspect="1"/>
          </p:cNvPicPr>
          <p:nvPr/>
        </p:nvPicPr>
        <p:blipFill rotWithShape="1">
          <a:blip r:embed="rId4"/>
          <a:srcRect l="23472" r="14506" b="2"/>
          <a:stretch/>
        </p:blipFill>
        <p:spPr>
          <a:xfrm>
            <a:off x="4198385" y="320511"/>
            <a:ext cx="3794760" cy="3930978"/>
          </a:xfrm>
          <a:prstGeom prst="rect">
            <a:avLst/>
          </a:prstGeom>
        </p:spPr>
      </p:pic>
      <p:pic>
        <p:nvPicPr>
          <p:cNvPr id="5" name="Picture 4" descr="A close up of a persons eyes&#10;&#10;Description automatically generated">
            <a:extLst>
              <a:ext uri="{FF2B5EF4-FFF2-40B4-BE49-F238E27FC236}">
                <a16:creationId xmlns:a16="http://schemas.microsoft.com/office/drawing/2014/main" id="{8B676F2E-C151-BB40-A45E-04F4F69269AE}"/>
              </a:ext>
            </a:extLst>
          </p:cNvPr>
          <p:cNvPicPr>
            <a:picLocks noChangeAspect="1"/>
          </p:cNvPicPr>
          <p:nvPr/>
        </p:nvPicPr>
        <p:blipFill rotWithShape="1">
          <a:blip r:embed="rId5"/>
          <a:srcRect l="15062" r="19296" b="3"/>
          <a:stretch/>
        </p:blipFill>
        <p:spPr>
          <a:xfrm>
            <a:off x="8075142" y="320511"/>
            <a:ext cx="3794760" cy="3930978"/>
          </a:xfrm>
          <a:prstGeom prst="rect">
            <a:avLst/>
          </a:prstGeom>
        </p:spPr>
      </p:pic>
      <p:cxnSp>
        <p:nvCxnSpPr>
          <p:cNvPr id="15" name="Straight Connector 14">
            <a:extLst>
              <a:ext uri="{FF2B5EF4-FFF2-40B4-BE49-F238E27FC236}">
                <a16:creationId xmlns:a16="http://schemas.microsoft.com/office/drawing/2014/main" id="{60188E89-AF78-40F6-B787-E9BD9C6256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C7705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75F3F5-78FD-B34C-84AD-0F3BC61B6387}"/>
              </a:ext>
            </a:extLst>
          </p:cNvPr>
          <p:cNvSpPr txBox="1"/>
          <p:nvPr/>
        </p:nvSpPr>
        <p:spPr>
          <a:xfrm>
            <a:off x="134112" y="6352823"/>
            <a:ext cx="6989734" cy="369332"/>
          </a:xfrm>
          <a:prstGeom prst="rect">
            <a:avLst/>
          </a:prstGeom>
          <a:noFill/>
        </p:spPr>
        <p:txBody>
          <a:bodyPr wrap="none" rtlCol="0">
            <a:spAutoFit/>
          </a:bodyPr>
          <a:lstStyle/>
          <a:p>
            <a:r>
              <a:rPr lang="en-US" dirty="0">
                <a:solidFill>
                  <a:schemeClr val="accent6"/>
                </a:solidFill>
              </a:rPr>
              <a:t>Ryan, Oaten, Stevenson, &amp; Case, 2012;  Wolfe, Panosian, &amp; Diamond, 2007</a:t>
            </a:r>
          </a:p>
        </p:txBody>
      </p:sp>
      <p:sp>
        <p:nvSpPr>
          <p:cNvPr id="13" name="TextBox 12">
            <a:extLst>
              <a:ext uri="{FF2B5EF4-FFF2-40B4-BE49-F238E27FC236}">
                <a16:creationId xmlns:a16="http://schemas.microsoft.com/office/drawing/2014/main" id="{6F515BD7-D183-1241-808F-A3050F50847F}"/>
              </a:ext>
            </a:extLst>
          </p:cNvPr>
          <p:cNvSpPr txBox="1"/>
          <p:nvPr/>
        </p:nvSpPr>
        <p:spPr>
          <a:xfrm>
            <a:off x="1560815" y="4270114"/>
            <a:ext cx="1316386" cy="523220"/>
          </a:xfrm>
          <a:prstGeom prst="rect">
            <a:avLst/>
          </a:prstGeom>
          <a:noFill/>
        </p:spPr>
        <p:txBody>
          <a:bodyPr wrap="none" rtlCol="0">
            <a:spAutoFit/>
          </a:bodyPr>
          <a:lstStyle/>
          <a:p>
            <a:r>
              <a:rPr lang="en-US" sz="2800" dirty="0">
                <a:solidFill>
                  <a:schemeClr val="accent6"/>
                </a:solidFill>
              </a:rPr>
              <a:t>Measles</a:t>
            </a:r>
          </a:p>
        </p:txBody>
      </p:sp>
      <p:sp>
        <p:nvSpPr>
          <p:cNvPr id="17" name="TextBox 16">
            <a:extLst>
              <a:ext uri="{FF2B5EF4-FFF2-40B4-BE49-F238E27FC236}">
                <a16:creationId xmlns:a16="http://schemas.microsoft.com/office/drawing/2014/main" id="{A57D17E8-87EC-AF4C-950F-86E60E8C7090}"/>
              </a:ext>
            </a:extLst>
          </p:cNvPr>
          <p:cNvSpPr txBox="1"/>
          <p:nvPr/>
        </p:nvSpPr>
        <p:spPr>
          <a:xfrm>
            <a:off x="5476044" y="4270114"/>
            <a:ext cx="1239442" cy="523220"/>
          </a:xfrm>
          <a:prstGeom prst="rect">
            <a:avLst/>
          </a:prstGeom>
          <a:noFill/>
        </p:spPr>
        <p:txBody>
          <a:bodyPr wrap="none" rtlCol="0">
            <a:spAutoFit/>
          </a:bodyPr>
          <a:lstStyle/>
          <a:p>
            <a:r>
              <a:rPr lang="en-US" sz="2800" dirty="0">
                <a:solidFill>
                  <a:schemeClr val="accent6"/>
                </a:solidFill>
              </a:rPr>
              <a:t>Mumps</a:t>
            </a:r>
          </a:p>
        </p:txBody>
      </p:sp>
      <p:sp>
        <p:nvSpPr>
          <p:cNvPr id="18" name="TextBox 17">
            <a:extLst>
              <a:ext uri="{FF2B5EF4-FFF2-40B4-BE49-F238E27FC236}">
                <a16:creationId xmlns:a16="http://schemas.microsoft.com/office/drawing/2014/main" id="{60CD7F22-8EEA-5B4C-9A6A-0BA69F6A34A0}"/>
              </a:ext>
            </a:extLst>
          </p:cNvPr>
          <p:cNvSpPr txBox="1"/>
          <p:nvPr/>
        </p:nvSpPr>
        <p:spPr>
          <a:xfrm>
            <a:off x="8958109" y="4343564"/>
            <a:ext cx="2028825" cy="523220"/>
          </a:xfrm>
          <a:prstGeom prst="rect">
            <a:avLst/>
          </a:prstGeom>
          <a:noFill/>
        </p:spPr>
        <p:txBody>
          <a:bodyPr wrap="none" rtlCol="0">
            <a:spAutoFit/>
          </a:bodyPr>
          <a:lstStyle/>
          <a:p>
            <a:r>
              <a:rPr lang="en-US" sz="2800" dirty="0">
                <a:solidFill>
                  <a:schemeClr val="accent6"/>
                </a:solidFill>
              </a:rPr>
              <a:t>Yellow Fever</a:t>
            </a:r>
          </a:p>
        </p:txBody>
      </p:sp>
    </p:spTree>
    <p:extLst>
      <p:ext uri="{BB962C8B-B14F-4D97-AF65-F5344CB8AC3E}">
        <p14:creationId xmlns:p14="http://schemas.microsoft.com/office/powerpoint/2010/main" val="916915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5BE9513-0324-3543-A03A-570DFE27D117}"/>
              </a:ext>
            </a:extLst>
          </p:cNvPr>
          <p:cNvSpPr>
            <a:spLocks noChangeAspect="1"/>
          </p:cNvSpPr>
          <p:nvPr/>
        </p:nvSpPr>
        <p:spPr>
          <a:xfrm>
            <a:off x="489858" y="228600"/>
            <a:ext cx="6400800" cy="6400800"/>
          </a:xfrm>
          <a:prstGeom prst="ellipse">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4" name="TextBox 3">
            <a:extLst>
              <a:ext uri="{FF2B5EF4-FFF2-40B4-BE49-F238E27FC236}">
                <a16:creationId xmlns:a16="http://schemas.microsoft.com/office/drawing/2014/main" id="{DC079A8B-F13C-394C-9747-FF01EADAB43A}"/>
              </a:ext>
            </a:extLst>
          </p:cNvPr>
          <p:cNvSpPr txBox="1"/>
          <p:nvPr/>
        </p:nvSpPr>
        <p:spPr>
          <a:xfrm>
            <a:off x="2515036" y="551427"/>
            <a:ext cx="2296013" cy="461665"/>
          </a:xfrm>
          <a:prstGeom prst="rect">
            <a:avLst/>
          </a:prstGeom>
          <a:noFill/>
        </p:spPr>
        <p:txBody>
          <a:bodyPr wrap="none" rtlCol="0">
            <a:spAutoFit/>
          </a:bodyPr>
          <a:lstStyle/>
          <a:p>
            <a:r>
              <a:rPr lang="en-US" sz="2400" b="1" dirty="0">
                <a:solidFill>
                  <a:schemeClr val="accent4"/>
                </a:solidFill>
                <a:latin typeface="Gill Sans MT" panose="020B0502020104020203" pitchFamily="34" charset="77"/>
              </a:rPr>
              <a:t>Looks Infected</a:t>
            </a:r>
          </a:p>
        </p:txBody>
      </p:sp>
      <p:sp>
        <p:nvSpPr>
          <p:cNvPr id="5" name="Oval 4">
            <a:extLst>
              <a:ext uri="{FF2B5EF4-FFF2-40B4-BE49-F238E27FC236}">
                <a16:creationId xmlns:a16="http://schemas.microsoft.com/office/drawing/2014/main" id="{F257E431-DEE2-A544-8445-D16A37D8482E}"/>
              </a:ext>
            </a:extLst>
          </p:cNvPr>
          <p:cNvSpPr>
            <a:spLocks noChangeAspect="1"/>
          </p:cNvSpPr>
          <p:nvPr/>
        </p:nvSpPr>
        <p:spPr>
          <a:xfrm>
            <a:off x="3663043" y="2348202"/>
            <a:ext cx="2743200" cy="2743200"/>
          </a:xfrm>
          <a:prstGeom prst="ellipse">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6" name="TextBox 5">
            <a:extLst>
              <a:ext uri="{FF2B5EF4-FFF2-40B4-BE49-F238E27FC236}">
                <a16:creationId xmlns:a16="http://schemas.microsoft.com/office/drawing/2014/main" id="{9F5495CB-6684-1744-ADCD-086B75719F28}"/>
              </a:ext>
            </a:extLst>
          </p:cNvPr>
          <p:cNvSpPr txBox="1"/>
          <p:nvPr/>
        </p:nvSpPr>
        <p:spPr>
          <a:xfrm>
            <a:off x="4443166" y="2609370"/>
            <a:ext cx="1182953" cy="338554"/>
          </a:xfrm>
          <a:prstGeom prst="rect">
            <a:avLst/>
          </a:prstGeom>
          <a:noFill/>
        </p:spPr>
        <p:txBody>
          <a:bodyPr wrap="none" rtlCol="0">
            <a:spAutoFit/>
          </a:bodyPr>
          <a:lstStyle/>
          <a:p>
            <a:r>
              <a:rPr lang="en-US" sz="1600" b="1" dirty="0">
                <a:solidFill>
                  <a:schemeClr val="accent6"/>
                </a:solidFill>
                <a:latin typeface="Gill Sans MT" panose="020B0502020104020203" pitchFamily="34" charset="77"/>
              </a:rPr>
              <a:t>Is Infected</a:t>
            </a:r>
          </a:p>
        </p:txBody>
      </p:sp>
      <p:pic>
        <p:nvPicPr>
          <p:cNvPr id="7" name="Picture 6">
            <a:extLst>
              <a:ext uri="{FF2B5EF4-FFF2-40B4-BE49-F238E27FC236}">
                <a16:creationId xmlns:a16="http://schemas.microsoft.com/office/drawing/2014/main" id="{8E77BB62-30D4-7145-AD70-83833BD4A5A3}"/>
              </a:ext>
            </a:extLst>
          </p:cNvPr>
          <p:cNvPicPr>
            <a:picLocks noChangeAspect="1"/>
          </p:cNvPicPr>
          <p:nvPr/>
        </p:nvPicPr>
        <p:blipFill>
          <a:blip r:embed="rId3"/>
          <a:stretch>
            <a:fillRect/>
          </a:stretch>
        </p:blipFill>
        <p:spPr>
          <a:xfrm>
            <a:off x="3967544" y="3137349"/>
            <a:ext cx="685800" cy="914400"/>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3AA5D528-1DA5-F94C-BF44-A6A1B30B2D06}"/>
              </a:ext>
            </a:extLst>
          </p:cNvPr>
          <p:cNvPicPr>
            <a:picLocks noChangeAspect="1"/>
          </p:cNvPicPr>
          <p:nvPr/>
        </p:nvPicPr>
        <p:blipFill rotWithShape="1">
          <a:blip r:embed="rId4"/>
          <a:srcRect t="8579" r="2758" b="7916"/>
          <a:stretch/>
        </p:blipFill>
        <p:spPr>
          <a:xfrm>
            <a:off x="4653344" y="4177002"/>
            <a:ext cx="914400" cy="588166"/>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5998D38E-FBC0-964A-820A-F84985A3F8DC}"/>
              </a:ext>
            </a:extLst>
          </p:cNvPr>
          <p:cNvPicPr>
            <a:picLocks noChangeAspect="1"/>
          </p:cNvPicPr>
          <p:nvPr/>
        </p:nvPicPr>
        <p:blipFill>
          <a:blip r:embed="rId5"/>
          <a:stretch>
            <a:fillRect/>
          </a:stretch>
        </p:blipFill>
        <p:spPr>
          <a:xfrm>
            <a:off x="5015443" y="3046693"/>
            <a:ext cx="1028700" cy="914400"/>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E774AEC7-5ED4-2A4D-BD5B-2E8C2B02C81B}"/>
              </a:ext>
            </a:extLst>
          </p:cNvPr>
          <p:cNvPicPr>
            <a:picLocks noChangeAspect="1"/>
          </p:cNvPicPr>
          <p:nvPr/>
        </p:nvPicPr>
        <p:blipFill>
          <a:blip r:embed="rId6"/>
          <a:stretch>
            <a:fillRect/>
          </a:stretch>
        </p:blipFill>
        <p:spPr>
          <a:xfrm>
            <a:off x="2199321" y="1168351"/>
            <a:ext cx="1463722" cy="914400"/>
          </a:xfrm>
          <a:prstGeom prst="rect">
            <a:avLst/>
          </a:prstGeom>
          <a:effectLst>
            <a:outerShdw blurRad="50800" dist="38100" dir="8100000" algn="tr" rotWithShape="0">
              <a:prstClr val="black">
                <a:alpha val="40000"/>
              </a:prstClr>
            </a:outerShdw>
          </a:effectLst>
        </p:spPr>
      </p:pic>
      <p:pic>
        <p:nvPicPr>
          <p:cNvPr id="11" name="Picture 10">
            <a:extLst>
              <a:ext uri="{FF2B5EF4-FFF2-40B4-BE49-F238E27FC236}">
                <a16:creationId xmlns:a16="http://schemas.microsoft.com/office/drawing/2014/main" id="{F5449E57-79F6-A943-A283-E9DB6806C900}"/>
              </a:ext>
            </a:extLst>
          </p:cNvPr>
          <p:cNvPicPr>
            <a:picLocks noChangeAspect="1"/>
          </p:cNvPicPr>
          <p:nvPr/>
        </p:nvPicPr>
        <p:blipFill>
          <a:blip r:embed="rId7"/>
          <a:stretch>
            <a:fillRect/>
          </a:stretch>
        </p:blipFill>
        <p:spPr>
          <a:xfrm>
            <a:off x="2522583" y="2514600"/>
            <a:ext cx="804672" cy="914400"/>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AF883753-66F9-6943-B5F7-BD03BD702A17}"/>
              </a:ext>
            </a:extLst>
          </p:cNvPr>
          <p:cNvPicPr>
            <a:picLocks noChangeAspect="1"/>
          </p:cNvPicPr>
          <p:nvPr/>
        </p:nvPicPr>
        <p:blipFill>
          <a:blip r:embed="rId8"/>
          <a:stretch>
            <a:fillRect/>
          </a:stretch>
        </p:blipFill>
        <p:spPr>
          <a:xfrm>
            <a:off x="2536127" y="4471085"/>
            <a:ext cx="1066800" cy="914400"/>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DC1B2737-C1A2-774E-B473-BA124EC0A459}"/>
              </a:ext>
            </a:extLst>
          </p:cNvPr>
          <p:cNvPicPr>
            <a:picLocks noChangeAspect="1"/>
          </p:cNvPicPr>
          <p:nvPr/>
        </p:nvPicPr>
        <p:blipFill>
          <a:blip r:embed="rId9"/>
          <a:stretch>
            <a:fillRect/>
          </a:stretch>
        </p:blipFill>
        <p:spPr>
          <a:xfrm>
            <a:off x="4691743" y="1307217"/>
            <a:ext cx="685800" cy="914400"/>
          </a:xfrm>
          <a:prstGeom prst="rect">
            <a:avLst/>
          </a:prstGeom>
          <a:effectLst>
            <a:outerShdw blurRad="50800" dist="38100" dir="8100000" algn="tr" rotWithShape="0">
              <a:prstClr val="black">
                <a:alpha val="40000"/>
              </a:prstClr>
            </a:outerShdw>
          </a:effectLst>
        </p:spPr>
      </p:pic>
      <p:sp>
        <p:nvSpPr>
          <p:cNvPr id="14" name="Title 17">
            <a:extLst>
              <a:ext uri="{FF2B5EF4-FFF2-40B4-BE49-F238E27FC236}">
                <a16:creationId xmlns:a16="http://schemas.microsoft.com/office/drawing/2014/main" id="{93823647-3ECC-0440-A047-C08A25912EB9}"/>
              </a:ext>
            </a:extLst>
          </p:cNvPr>
          <p:cNvSpPr>
            <a:spLocks noGrp="1"/>
          </p:cNvSpPr>
          <p:nvPr>
            <p:ph type="title"/>
          </p:nvPr>
        </p:nvSpPr>
        <p:spPr>
          <a:xfrm>
            <a:off x="7396542" y="228601"/>
            <a:ext cx="4305599" cy="6400800"/>
          </a:xfrm>
        </p:spPr>
        <p:txBody>
          <a:bodyPr anchor="ctr">
            <a:noAutofit/>
          </a:bodyPr>
          <a:lstStyle/>
          <a:p>
            <a:br>
              <a:rPr lang="en-US" sz="4000" dirty="0"/>
            </a:br>
            <a:br>
              <a:rPr lang="en-US" sz="4000" dirty="0"/>
            </a:br>
            <a:r>
              <a:rPr lang="en-US" sz="4000" dirty="0"/>
              <a:t>More facial features look like infection than are actually diagnostic of infection</a:t>
            </a:r>
            <a:br>
              <a:rPr lang="en-US" sz="4000" dirty="0"/>
            </a:br>
            <a:r>
              <a:rPr lang="en-US" sz="4000" dirty="0">
                <a:solidFill>
                  <a:schemeClr val="accent6"/>
                </a:solidFill>
              </a:rPr>
              <a:t>Barrett &amp; Kurzban, 2006; Schaller, 2015; Sperber, 1994</a:t>
            </a:r>
            <a:br>
              <a:rPr lang="en-US" sz="4000" dirty="0"/>
            </a:br>
            <a:br>
              <a:rPr lang="en-US" sz="4000" dirty="0"/>
            </a:br>
            <a:endParaRPr lang="en-US" sz="4000" dirty="0"/>
          </a:p>
        </p:txBody>
      </p:sp>
      <p:pic>
        <p:nvPicPr>
          <p:cNvPr id="15" name="Picture 14">
            <a:extLst>
              <a:ext uri="{FF2B5EF4-FFF2-40B4-BE49-F238E27FC236}">
                <a16:creationId xmlns:a16="http://schemas.microsoft.com/office/drawing/2014/main" id="{3FF9C9DC-1100-4046-8D83-37EABB701CBC}"/>
              </a:ext>
            </a:extLst>
          </p:cNvPr>
          <p:cNvPicPr>
            <a:picLocks noChangeAspect="1"/>
          </p:cNvPicPr>
          <p:nvPr/>
        </p:nvPicPr>
        <p:blipFill>
          <a:blip r:embed="rId10"/>
          <a:stretch>
            <a:fillRect/>
          </a:stretch>
        </p:blipFill>
        <p:spPr>
          <a:xfrm>
            <a:off x="3967544" y="5216655"/>
            <a:ext cx="659892" cy="914400"/>
          </a:xfrm>
          <a:prstGeom prst="rect">
            <a:avLst/>
          </a:prstGeom>
        </p:spPr>
      </p:pic>
      <p:pic>
        <p:nvPicPr>
          <p:cNvPr id="16" name="Picture 15">
            <a:extLst>
              <a:ext uri="{FF2B5EF4-FFF2-40B4-BE49-F238E27FC236}">
                <a16:creationId xmlns:a16="http://schemas.microsoft.com/office/drawing/2014/main" id="{90E99B58-CBF4-9D43-BD0B-B39E7FA2D437}"/>
              </a:ext>
            </a:extLst>
          </p:cNvPr>
          <p:cNvPicPr>
            <a:picLocks noChangeAspect="1"/>
          </p:cNvPicPr>
          <p:nvPr/>
        </p:nvPicPr>
        <p:blipFill>
          <a:blip r:embed="rId11"/>
          <a:stretch>
            <a:fillRect/>
          </a:stretch>
        </p:blipFill>
        <p:spPr>
          <a:xfrm>
            <a:off x="775635" y="3429000"/>
            <a:ext cx="1375900" cy="914400"/>
          </a:xfrm>
          <a:prstGeom prst="rect">
            <a:avLst/>
          </a:prstGeom>
        </p:spPr>
      </p:pic>
    </p:spTree>
    <p:extLst>
      <p:ext uri="{BB962C8B-B14F-4D97-AF65-F5344CB8AC3E}">
        <p14:creationId xmlns:p14="http://schemas.microsoft.com/office/powerpoint/2010/main" val="195747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68005D-C014-9349-9E9F-C48A74ADE6F6}"/>
              </a:ext>
            </a:extLst>
          </p:cNvPr>
          <p:cNvPicPr>
            <a:picLocks noChangeAspect="1"/>
          </p:cNvPicPr>
          <p:nvPr/>
        </p:nvPicPr>
        <p:blipFill rotWithShape="1">
          <a:blip r:embed="rId3"/>
          <a:srcRect t="9091" r="23585"/>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2C1C4B-5D59-C74A-AEF2-710BAC7B883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600" dirty="0"/>
              <a:t>Wide variability in infectious disease symptoms (and look-alikes)</a:t>
            </a:r>
            <a:br>
              <a:rPr lang="en-US" sz="2600" dirty="0"/>
            </a:br>
            <a:br>
              <a:rPr lang="en-US" sz="2600" dirty="0"/>
            </a:br>
            <a:r>
              <a:rPr lang="en-US" sz="2600" dirty="0"/>
              <a:t>Detection errors are inevitable</a:t>
            </a:r>
            <a:endParaRPr lang="en-US" sz="2600" b="1" dirty="0">
              <a:solidFill>
                <a:schemeClr val="accent6"/>
              </a:solidFill>
            </a:endParaRP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1923FD8-1419-8244-A2A4-AD26E7E749BD}"/>
              </a:ext>
            </a:extLst>
          </p:cNvPr>
          <p:cNvSpPr/>
          <p:nvPr/>
        </p:nvSpPr>
        <p:spPr>
          <a:xfrm>
            <a:off x="107926" y="5735637"/>
            <a:ext cx="4256809" cy="923330"/>
          </a:xfrm>
          <a:prstGeom prst="rect">
            <a:avLst/>
          </a:prstGeom>
        </p:spPr>
        <p:txBody>
          <a:bodyPr wrap="square">
            <a:spAutoFit/>
          </a:bodyPr>
          <a:lstStyle/>
          <a:p>
            <a:r>
              <a:rPr lang="en-US" b="1" dirty="0" err="1">
                <a:solidFill>
                  <a:schemeClr val="accent6"/>
                </a:solidFill>
              </a:rPr>
              <a:t>Haselton</a:t>
            </a:r>
            <a:r>
              <a:rPr lang="en-US" b="1" dirty="0">
                <a:solidFill>
                  <a:schemeClr val="accent6"/>
                </a:solidFill>
              </a:rPr>
              <a:t> et al., 2015; </a:t>
            </a:r>
            <a:r>
              <a:rPr lang="en-US" b="1" dirty="0" err="1">
                <a:solidFill>
                  <a:schemeClr val="accent6"/>
                </a:solidFill>
              </a:rPr>
              <a:t>Haselton</a:t>
            </a:r>
            <a:r>
              <a:rPr lang="en-US" b="1" dirty="0">
                <a:solidFill>
                  <a:schemeClr val="accent6"/>
                </a:solidFill>
              </a:rPr>
              <a:t> &amp; Buss, 2000; </a:t>
            </a:r>
            <a:r>
              <a:rPr lang="en-US" b="1" dirty="0" err="1">
                <a:solidFill>
                  <a:schemeClr val="accent6"/>
                </a:solidFill>
              </a:rPr>
              <a:t>Haselton</a:t>
            </a:r>
            <a:r>
              <a:rPr lang="en-US" b="1" dirty="0">
                <a:solidFill>
                  <a:schemeClr val="accent6"/>
                </a:solidFill>
              </a:rPr>
              <a:t> &amp; Nettle, 2006; McKay &amp; </a:t>
            </a:r>
            <a:r>
              <a:rPr lang="en-US" b="1" dirty="0" err="1">
                <a:solidFill>
                  <a:schemeClr val="accent6"/>
                </a:solidFill>
              </a:rPr>
              <a:t>Efferson</a:t>
            </a:r>
            <a:r>
              <a:rPr lang="en-US" b="1" dirty="0">
                <a:solidFill>
                  <a:schemeClr val="accent6"/>
                </a:solidFill>
              </a:rPr>
              <a:t>, 2010; </a:t>
            </a:r>
            <a:r>
              <a:rPr lang="en-US" b="1" dirty="0" err="1">
                <a:solidFill>
                  <a:schemeClr val="accent6"/>
                </a:solidFill>
              </a:rPr>
              <a:t>Nesse</a:t>
            </a:r>
            <a:r>
              <a:rPr lang="en-US" b="1" dirty="0">
                <a:solidFill>
                  <a:schemeClr val="accent6"/>
                </a:solidFill>
              </a:rPr>
              <a:t>, 2005</a:t>
            </a:r>
            <a:endParaRPr lang="en-US" dirty="0"/>
          </a:p>
        </p:txBody>
      </p:sp>
    </p:spTree>
    <p:extLst>
      <p:ext uri="{BB962C8B-B14F-4D97-AF65-F5344CB8AC3E}">
        <p14:creationId xmlns:p14="http://schemas.microsoft.com/office/powerpoint/2010/main" val="2280548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6613D-C243-7C44-B1C2-9C8A23F25FFC}"/>
              </a:ext>
            </a:extLst>
          </p:cNvPr>
          <p:cNvSpPr>
            <a:spLocks noGrp="1"/>
          </p:cNvSpPr>
          <p:nvPr>
            <p:ph type="title"/>
          </p:nvPr>
        </p:nvSpPr>
        <p:spPr>
          <a:xfrm>
            <a:off x="1366160" y="4376508"/>
            <a:ext cx="9623404" cy="1257202"/>
          </a:xfrm>
        </p:spPr>
        <p:txBody>
          <a:bodyPr vert="horz" lIns="91440" tIns="45720" rIns="91440" bIns="45720" rtlCol="0" anchor="b">
            <a:normAutofit/>
          </a:bodyPr>
          <a:lstStyle/>
          <a:p>
            <a:r>
              <a:rPr lang="en-US" sz="4100" kern="1200">
                <a:solidFill>
                  <a:schemeClr val="tx1"/>
                </a:solidFill>
                <a:latin typeface="+mj-lt"/>
                <a:ea typeface="+mj-ea"/>
                <a:cs typeface="+mj-cs"/>
              </a:rPr>
              <a:t>False negative errors are more costly than false positive errors</a:t>
            </a:r>
          </a:p>
        </p:txBody>
      </p:sp>
      <p:sp>
        <p:nvSpPr>
          <p:cNvPr id="19" name="Rectangle 9">
            <a:extLst>
              <a:ext uri="{FF2B5EF4-FFF2-40B4-BE49-F238E27FC236}">
                <a16:creationId xmlns:a16="http://schemas.microsoft.com/office/drawing/2014/main" id="{A2555B16-BE1D-4C33-A27C-FF0671B6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BE6E702-8689-314F-8F15-A0E5E3E9A499}"/>
              </a:ext>
            </a:extLst>
          </p:cNvPr>
          <p:cNvGraphicFramePr>
            <a:graphicFrameLocks noGrp="1"/>
          </p:cNvGraphicFramePr>
          <p:nvPr>
            <p:extLst>
              <p:ext uri="{D42A27DB-BD31-4B8C-83A1-F6EECF244321}">
                <p14:modId xmlns:p14="http://schemas.microsoft.com/office/powerpoint/2010/main" val="3449952891"/>
              </p:ext>
            </p:extLst>
          </p:nvPr>
        </p:nvGraphicFramePr>
        <p:xfrm>
          <a:off x="4169554" y="1343490"/>
          <a:ext cx="4327208" cy="2313432"/>
        </p:xfrm>
        <a:graphic>
          <a:graphicData uri="http://schemas.openxmlformats.org/drawingml/2006/table">
            <a:tbl>
              <a:tblPr firstRow="1" bandRow="1">
                <a:tableStyleId>{2D5ABB26-0587-4C30-8999-92F81FD0307C}</a:tableStyleId>
              </a:tblPr>
              <a:tblGrid>
                <a:gridCol w="2163604">
                  <a:extLst>
                    <a:ext uri="{9D8B030D-6E8A-4147-A177-3AD203B41FA5}">
                      <a16:colId xmlns:a16="http://schemas.microsoft.com/office/drawing/2014/main" val="1920213961"/>
                    </a:ext>
                  </a:extLst>
                </a:gridCol>
                <a:gridCol w="2163604">
                  <a:extLst>
                    <a:ext uri="{9D8B030D-6E8A-4147-A177-3AD203B41FA5}">
                      <a16:colId xmlns:a16="http://schemas.microsoft.com/office/drawing/2014/main" val="2666375159"/>
                    </a:ext>
                  </a:extLst>
                </a:gridCol>
              </a:tblGrid>
              <a:tr h="1156716">
                <a:tc>
                  <a:txBody>
                    <a:bodyPr/>
                    <a:lstStyle/>
                    <a:p>
                      <a:pPr algn="ctr"/>
                      <a:r>
                        <a:rPr lang="en-US" sz="3300" b="1">
                          <a:solidFill>
                            <a:schemeClr val="bg1"/>
                          </a:solidFill>
                        </a:rPr>
                        <a:t>True Positive</a:t>
                      </a:r>
                    </a:p>
                  </a:txBody>
                  <a:tcPr marL="107769" marR="107769" marT="53884" marB="53884" anchor="ctr">
                    <a:solidFill>
                      <a:schemeClr val="accent3"/>
                    </a:solidFill>
                  </a:tcPr>
                </a:tc>
                <a:tc>
                  <a:txBody>
                    <a:bodyPr/>
                    <a:lstStyle/>
                    <a:p>
                      <a:pPr algn="ctr"/>
                      <a:r>
                        <a:rPr lang="en-US" sz="3300" b="1">
                          <a:solidFill>
                            <a:schemeClr val="bg1"/>
                          </a:solidFill>
                        </a:rPr>
                        <a:t>False Positive</a:t>
                      </a:r>
                    </a:p>
                  </a:txBody>
                  <a:tcPr marL="107769" marR="107769" marT="53884" marB="53884" anchor="ctr">
                    <a:solidFill>
                      <a:schemeClr val="accent6"/>
                    </a:solidFill>
                  </a:tcPr>
                </a:tc>
                <a:extLst>
                  <a:ext uri="{0D108BD9-81ED-4DB2-BD59-A6C34878D82A}">
                    <a16:rowId xmlns:a16="http://schemas.microsoft.com/office/drawing/2014/main" val="2866733872"/>
                  </a:ext>
                </a:extLst>
              </a:tr>
              <a:tr h="1156716">
                <a:tc>
                  <a:txBody>
                    <a:bodyPr/>
                    <a:lstStyle/>
                    <a:p>
                      <a:pPr algn="ctr"/>
                      <a:r>
                        <a:rPr lang="en-US" sz="3300" b="1">
                          <a:solidFill>
                            <a:schemeClr val="bg1"/>
                          </a:solidFill>
                        </a:rPr>
                        <a:t>False Negative</a:t>
                      </a:r>
                    </a:p>
                  </a:txBody>
                  <a:tcPr marL="107769" marR="107769" marT="53884" marB="53884" anchor="ctr">
                    <a:solidFill>
                      <a:schemeClr val="accent6"/>
                    </a:solidFill>
                  </a:tcPr>
                </a:tc>
                <a:tc>
                  <a:txBody>
                    <a:bodyPr/>
                    <a:lstStyle/>
                    <a:p>
                      <a:pPr algn="ctr"/>
                      <a:r>
                        <a:rPr lang="en-US" sz="3300" b="1">
                          <a:solidFill>
                            <a:schemeClr val="bg1"/>
                          </a:solidFill>
                        </a:rPr>
                        <a:t>True Negative</a:t>
                      </a:r>
                    </a:p>
                  </a:txBody>
                  <a:tcPr marL="107769" marR="107769" marT="53884" marB="53884" anchor="ctr">
                    <a:solidFill>
                      <a:schemeClr val="accent3"/>
                    </a:solidFill>
                  </a:tcPr>
                </a:tc>
                <a:extLst>
                  <a:ext uri="{0D108BD9-81ED-4DB2-BD59-A6C34878D82A}">
                    <a16:rowId xmlns:a16="http://schemas.microsoft.com/office/drawing/2014/main" val="1534946141"/>
                  </a:ext>
                </a:extLst>
              </a:tr>
            </a:tbl>
          </a:graphicData>
        </a:graphic>
      </p:graphicFrame>
      <p:sp>
        <p:nvSpPr>
          <p:cNvPr id="15" name="TextBox 14">
            <a:extLst>
              <a:ext uri="{FF2B5EF4-FFF2-40B4-BE49-F238E27FC236}">
                <a16:creationId xmlns:a16="http://schemas.microsoft.com/office/drawing/2014/main" id="{94CAB411-6D11-2449-A111-C8B185939588}"/>
              </a:ext>
            </a:extLst>
          </p:cNvPr>
          <p:cNvSpPr txBox="1"/>
          <p:nvPr/>
        </p:nvSpPr>
        <p:spPr>
          <a:xfrm>
            <a:off x="2621377" y="1439126"/>
            <a:ext cx="1355753" cy="954107"/>
          </a:xfrm>
          <a:prstGeom prst="rect">
            <a:avLst/>
          </a:prstGeom>
          <a:noFill/>
        </p:spPr>
        <p:txBody>
          <a:bodyPr wrap="square" rtlCol="0">
            <a:spAutoFit/>
          </a:bodyPr>
          <a:lstStyle/>
          <a:p>
            <a:r>
              <a:rPr lang="en-US" sz="2800" dirty="0"/>
              <a:t>Treat as </a:t>
            </a:r>
            <a:r>
              <a:rPr lang="en-US" sz="2800" dirty="0">
                <a:solidFill>
                  <a:schemeClr val="accent6"/>
                </a:solidFill>
              </a:rPr>
              <a:t>infected</a:t>
            </a:r>
          </a:p>
        </p:txBody>
      </p:sp>
      <p:sp>
        <p:nvSpPr>
          <p:cNvPr id="17" name="TextBox 16">
            <a:extLst>
              <a:ext uri="{FF2B5EF4-FFF2-40B4-BE49-F238E27FC236}">
                <a16:creationId xmlns:a16="http://schemas.microsoft.com/office/drawing/2014/main" id="{44052672-DA74-1E40-8BA1-898C5FB2C99E}"/>
              </a:ext>
            </a:extLst>
          </p:cNvPr>
          <p:cNvSpPr txBox="1"/>
          <p:nvPr/>
        </p:nvSpPr>
        <p:spPr>
          <a:xfrm>
            <a:off x="2621376" y="2564419"/>
            <a:ext cx="1355753" cy="954107"/>
          </a:xfrm>
          <a:prstGeom prst="rect">
            <a:avLst/>
          </a:prstGeom>
          <a:noFill/>
        </p:spPr>
        <p:txBody>
          <a:bodyPr wrap="square" rtlCol="0">
            <a:spAutoFit/>
          </a:bodyPr>
          <a:lstStyle/>
          <a:p>
            <a:r>
              <a:rPr lang="en-US" sz="2800" dirty="0"/>
              <a:t>Treat as </a:t>
            </a:r>
            <a:r>
              <a:rPr lang="en-US" sz="2800" dirty="0">
                <a:solidFill>
                  <a:schemeClr val="accent4"/>
                </a:solidFill>
              </a:rPr>
              <a:t>benign</a:t>
            </a:r>
          </a:p>
        </p:txBody>
      </p:sp>
      <p:sp>
        <p:nvSpPr>
          <p:cNvPr id="20" name="TextBox 19">
            <a:extLst>
              <a:ext uri="{FF2B5EF4-FFF2-40B4-BE49-F238E27FC236}">
                <a16:creationId xmlns:a16="http://schemas.microsoft.com/office/drawing/2014/main" id="{EB29065A-2BAF-B24F-B88F-7AE4787AFE8F}"/>
              </a:ext>
            </a:extLst>
          </p:cNvPr>
          <p:cNvSpPr txBox="1"/>
          <p:nvPr/>
        </p:nvSpPr>
        <p:spPr>
          <a:xfrm>
            <a:off x="4447942" y="275273"/>
            <a:ext cx="1355752" cy="954107"/>
          </a:xfrm>
          <a:prstGeom prst="rect">
            <a:avLst/>
          </a:prstGeom>
          <a:noFill/>
        </p:spPr>
        <p:txBody>
          <a:bodyPr wrap="square" rtlCol="0">
            <a:spAutoFit/>
          </a:bodyPr>
          <a:lstStyle/>
          <a:p>
            <a:r>
              <a:rPr lang="en-US" sz="2800" dirty="0"/>
              <a:t>Truly </a:t>
            </a:r>
            <a:r>
              <a:rPr lang="en-US" sz="2800" dirty="0">
                <a:solidFill>
                  <a:schemeClr val="accent6"/>
                </a:solidFill>
              </a:rPr>
              <a:t>infected</a:t>
            </a:r>
          </a:p>
        </p:txBody>
      </p:sp>
      <p:sp>
        <p:nvSpPr>
          <p:cNvPr id="21" name="TextBox 20">
            <a:extLst>
              <a:ext uri="{FF2B5EF4-FFF2-40B4-BE49-F238E27FC236}">
                <a16:creationId xmlns:a16="http://schemas.microsoft.com/office/drawing/2014/main" id="{132C5FC8-7E0E-5E42-B6C8-93FEC9E9526A}"/>
              </a:ext>
            </a:extLst>
          </p:cNvPr>
          <p:cNvSpPr txBox="1"/>
          <p:nvPr/>
        </p:nvSpPr>
        <p:spPr>
          <a:xfrm>
            <a:off x="6964066" y="270183"/>
            <a:ext cx="1355752" cy="954107"/>
          </a:xfrm>
          <a:prstGeom prst="rect">
            <a:avLst/>
          </a:prstGeom>
          <a:noFill/>
        </p:spPr>
        <p:txBody>
          <a:bodyPr wrap="square" rtlCol="0">
            <a:spAutoFit/>
          </a:bodyPr>
          <a:lstStyle/>
          <a:p>
            <a:r>
              <a:rPr lang="en-US" sz="2800" dirty="0"/>
              <a:t>Truly </a:t>
            </a:r>
            <a:r>
              <a:rPr lang="en-US" sz="2800" dirty="0">
                <a:solidFill>
                  <a:schemeClr val="accent4"/>
                </a:solidFill>
              </a:rPr>
              <a:t>benign</a:t>
            </a:r>
          </a:p>
        </p:txBody>
      </p:sp>
    </p:spTree>
    <p:extLst>
      <p:ext uri="{BB962C8B-B14F-4D97-AF65-F5344CB8AC3E}">
        <p14:creationId xmlns:p14="http://schemas.microsoft.com/office/powerpoint/2010/main" val="111044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hite bowl&#10;&#10;Description automatically generated">
            <a:extLst>
              <a:ext uri="{FF2B5EF4-FFF2-40B4-BE49-F238E27FC236}">
                <a16:creationId xmlns:a16="http://schemas.microsoft.com/office/drawing/2014/main" id="{BD02B491-9F1D-2442-B17B-3F3378AC750F}"/>
              </a:ext>
            </a:extLst>
          </p:cNvPr>
          <p:cNvPicPr>
            <a:picLocks noChangeAspect="1"/>
          </p:cNvPicPr>
          <p:nvPr/>
        </p:nvPicPr>
        <p:blipFill rotWithShape="1">
          <a:blip r:embed="rId3"/>
          <a:srcRect t="25075" r="9091"/>
          <a:stretch/>
        </p:blipFill>
        <p:spPr>
          <a:xfrm>
            <a:off x="7758545" y="2198178"/>
            <a:ext cx="3789988" cy="2131868"/>
          </a:xfrm>
          <a:prstGeom prst="rect">
            <a:avLst/>
          </a:prstGeom>
        </p:spPr>
      </p:pic>
      <p:sp>
        <p:nvSpPr>
          <p:cNvPr id="8" name="Freeform 7">
            <a:extLst>
              <a:ext uri="{FF2B5EF4-FFF2-40B4-BE49-F238E27FC236}">
                <a16:creationId xmlns:a16="http://schemas.microsoft.com/office/drawing/2014/main" id="{94C3F6B3-69A5-4B7A-A963-2E8540177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DD32F-3F3A-5442-82D4-1BC83AFE795C}"/>
              </a:ext>
            </a:extLst>
          </p:cNvPr>
          <p:cNvSpPr>
            <a:spLocks noGrp="1"/>
          </p:cNvSpPr>
          <p:nvPr>
            <p:ph type="title"/>
          </p:nvPr>
        </p:nvSpPr>
        <p:spPr>
          <a:xfrm>
            <a:off x="733425" y="1543050"/>
            <a:ext cx="4648200" cy="3562350"/>
          </a:xfrm>
        </p:spPr>
        <p:txBody>
          <a:bodyPr>
            <a:normAutofit/>
          </a:bodyPr>
          <a:lstStyle/>
          <a:p>
            <a:r>
              <a:rPr lang="en-US" sz="3800" dirty="0">
                <a:solidFill>
                  <a:schemeClr val="bg1"/>
                </a:solidFill>
              </a:rPr>
              <a:t>Natural selection could have favored a cognitive bias toward over-perceiving pathogen threats in anomalous cues</a:t>
            </a:r>
          </a:p>
        </p:txBody>
      </p:sp>
      <p:sp>
        <p:nvSpPr>
          <p:cNvPr id="4" name="Rectangle 3">
            <a:extLst>
              <a:ext uri="{FF2B5EF4-FFF2-40B4-BE49-F238E27FC236}">
                <a16:creationId xmlns:a16="http://schemas.microsoft.com/office/drawing/2014/main" id="{AFC590C0-B2B9-A442-9B4F-FB74EA8940FC}"/>
              </a:ext>
            </a:extLst>
          </p:cNvPr>
          <p:cNvSpPr/>
          <p:nvPr/>
        </p:nvSpPr>
        <p:spPr>
          <a:xfrm>
            <a:off x="195072" y="5538823"/>
            <a:ext cx="6096000" cy="1200329"/>
          </a:xfrm>
          <a:prstGeom prst="rect">
            <a:avLst/>
          </a:prstGeom>
        </p:spPr>
        <p:txBody>
          <a:bodyPr>
            <a:spAutoFit/>
          </a:bodyPr>
          <a:lstStyle/>
          <a:p>
            <a:r>
              <a:rPr lang="en-US" sz="2400" b="1" dirty="0" err="1">
                <a:solidFill>
                  <a:schemeClr val="bg1"/>
                </a:solidFill>
              </a:rPr>
              <a:t>Haselton</a:t>
            </a:r>
            <a:r>
              <a:rPr lang="en-US" sz="2400" b="1" dirty="0">
                <a:solidFill>
                  <a:schemeClr val="bg1"/>
                </a:solidFill>
              </a:rPr>
              <a:t> et al., 2015; </a:t>
            </a:r>
            <a:r>
              <a:rPr lang="en-US" sz="2400" b="1" dirty="0" err="1">
                <a:solidFill>
                  <a:schemeClr val="bg1"/>
                </a:solidFill>
              </a:rPr>
              <a:t>Haselton</a:t>
            </a:r>
            <a:r>
              <a:rPr lang="en-US" sz="2400" b="1" dirty="0">
                <a:solidFill>
                  <a:schemeClr val="bg1"/>
                </a:solidFill>
              </a:rPr>
              <a:t> &amp; Buss, 2000; </a:t>
            </a:r>
            <a:r>
              <a:rPr lang="en-US" sz="2400" b="1" dirty="0" err="1">
                <a:solidFill>
                  <a:schemeClr val="bg1"/>
                </a:solidFill>
              </a:rPr>
              <a:t>Haselton</a:t>
            </a:r>
            <a:r>
              <a:rPr lang="en-US" sz="2400" b="1" dirty="0">
                <a:solidFill>
                  <a:schemeClr val="bg1"/>
                </a:solidFill>
              </a:rPr>
              <a:t> &amp; Nettle, 2006; McKay &amp; </a:t>
            </a:r>
            <a:r>
              <a:rPr lang="en-US" sz="2400" b="1" dirty="0" err="1">
                <a:solidFill>
                  <a:schemeClr val="bg1"/>
                </a:solidFill>
              </a:rPr>
              <a:t>Efferson</a:t>
            </a:r>
            <a:r>
              <a:rPr lang="en-US" sz="2400" b="1" dirty="0">
                <a:solidFill>
                  <a:schemeClr val="bg1"/>
                </a:solidFill>
              </a:rPr>
              <a:t>, 2010; </a:t>
            </a:r>
            <a:r>
              <a:rPr lang="en-US" sz="2400" b="1" dirty="0" err="1">
                <a:solidFill>
                  <a:schemeClr val="bg1"/>
                </a:solidFill>
              </a:rPr>
              <a:t>Nesse</a:t>
            </a:r>
            <a:r>
              <a:rPr lang="en-US" sz="2400" b="1" dirty="0">
                <a:solidFill>
                  <a:schemeClr val="bg1"/>
                </a:solidFill>
              </a:rPr>
              <a:t>, 2005</a:t>
            </a:r>
            <a:endParaRPr lang="en-US" sz="2400" b="1" dirty="0"/>
          </a:p>
        </p:txBody>
      </p:sp>
      <p:pic>
        <p:nvPicPr>
          <p:cNvPr id="16386" name="Picture 2" descr="Smoke Png Smoking Transparent Background 3">
            <a:extLst>
              <a:ext uri="{FF2B5EF4-FFF2-40B4-BE49-F238E27FC236}">
                <a16:creationId xmlns:a16="http://schemas.microsoft.com/office/drawing/2014/main" id="{FE14AE5C-015B-9E4D-8905-3D191CA18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2524" y="4607284"/>
            <a:ext cx="3789988" cy="213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252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7278-7693-C04D-9E84-4A7D7AEDDCE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3300"/>
              <a:t>Infection concerns may partly explain stigma directed toward some groups</a:t>
            </a:r>
          </a:p>
        </p:txBody>
      </p:sp>
      <p:pic>
        <p:nvPicPr>
          <p:cNvPr id="3" name="Picture 2">
            <a:extLst>
              <a:ext uri="{FF2B5EF4-FFF2-40B4-BE49-F238E27FC236}">
                <a16:creationId xmlns:a16="http://schemas.microsoft.com/office/drawing/2014/main" id="{4A99F807-F2C3-2E4D-8024-19B1DE0C044B}"/>
              </a:ext>
            </a:extLst>
          </p:cNvPr>
          <p:cNvPicPr>
            <a:picLocks noChangeAspect="1"/>
          </p:cNvPicPr>
          <p:nvPr/>
        </p:nvPicPr>
        <p:blipFill>
          <a:blip r:embed="rId3"/>
          <a:stretch>
            <a:fillRect/>
          </a:stretch>
        </p:blipFill>
        <p:spPr>
          <a:xfrm>
            <a:off x="481946" y="1190602"/>
            <a:ext cx="3529109" cy="2346857"/>
          </a:xfrm>
          <a:prstGeom prst="rect">
            <a:avLst/>
          </a:prstGeom>
        </p:spPr>
      </p:pic>
      <p:pic>
        <p:nvPicPr>
          <p:cNvPr id="4" name="Picture 3">
            <a:extLst>
              <a:ext uri="{FF2B5EF4-FFF2-40B4-BE49-F238E27FC236}">
                <a16:creationId xmlns:a16="http://schemas.microsoft.com/office/drawing/2014/main" id="{B4C14B3E-F23E-934A-87AC-0D0EE4A76A4F}"/>
              </a:ext>
            </a:extLst>
          </p:cNvPr>
          <p:cNvPicPr>
            <a:picLocks noChangeAspect="1"/>
          </p:cNvPicPr>
          <p:nvPr/>
        </p:nvPicPr>
        <p:blipFill rotWithShape="1">
          <a:blip r:embed="rId4"/>
          <a:srcRect l="1045"/>
          <a:stretch/>
        </p:blipFill>
        <p:spPr>
          <a:xfrm>
            <a:off x="4332788" y="1174658"/>
            <a:ext cx="3526424" cy="2378745"/>
          </a:xfrm>
          <a:prstGeom prst="rect">
            <a:avLst/>
          </a:prstGeom>
        </p:spPr>
      </p:pic>
      <p:pic>
        <p:nvPicPr>
          <p:cNvPr id="5" name="Picture 4">
            <a:extLst>
              <a:ext uri="{FF2B5EF4-FFF2-40B4-BE49-F238E27FC236}">
                <a16:creationId xmlns:a16="http://schemas.microsoft.com/office/drawing/2014/main" id="{B98DB6E7-71D9-8342-994F-D869F68BF38A}"/>
              </a:ext>
            </a:extLst>
          </p:cNvPr>
          <p:cNvPicPr>
            <a:picLocks noChangeAspect="1"/>
          </p:cNvPicPr>
          <p:nvPr/>
        </p:nvPicPr>
        <p:blipFill>
          <a:blip r:embed="rId5"/>
          <a:stretch>
            <a:fillRect/>
          </a:stretch>
        </p:blipFill>
        <p:spPr>
          <a:xfrm>
            <a:off x="8153400" y="1217876"/>
            <a:ext cx="3553968" cy="2292309"/>
          </a:xfrm>
          <a:prstGeom prst="rect">
            <a:avLst/>
          </a:prstGeom>
        </p:spPr>
      </p:pic>
      <p:cxnSp>
        <p:nvCxnSpPr>
          <p:cNvPr id="10" name="Straight Connector 9">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A7533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0EDD79-F1BD-2441-829C-4A06F6FE3E0A}"/>
              </a:ext>
            </a:extLst>
          </p:cNvPr>
          <p:cNvSpPr txBox="1"/>
          <p:nvPr/>
        </p:nvSpPr>
        <p:spPr>
          <a:xfrm>
            <a:off x="481946" y="3740349"/>
            <a:ext cx="3529109" cy="400110"/>
          </a:xfrm>
          <a:prstGeom prst="rect">
            <a:avLst/>
          </a:prstGeom>
          <a:noFill/>
        </p:spPr>
        <p:txBody>
          <a:bodyPr wrap="square" rtlCol="0">
            <a:spAutoFit/>
          </a:bodyPr>
          <a:lstStyle/>
          <a:p>
            <a:r>
              <a:rPr lang="en-US" sz="2000" dirty="0">
                <a:solidFill>
                  <a:schemeClr val="accent6"/>
                </a:solidFill>
              </a:rPr>
              <a:t>Park, Schaller, &amp; Crandall, 2007</a:t>
            </a:r>
          </a:p>
        </p:txBody>
      </p:sp>
      <p:sp>
        <p:nvSpPr>
          <p:cNvPr id="9" name="TextBox 8">
            <a:extLst>
              <a:ext uri="{FF2B5EF4-FFF2-40B4-BE49-F238E27FC236}">
                <a16:creationId xmlns:a16="http://schemas.microsoft.com/office/drawing/2014/main" id="{8B0CDAA7-DD72-8447-AB8E-2EB7D85BFAF6}"/>
              </a:ext>
            </a:extLst>
          </p:cNvPr>
          <p:cNvSpPr txBox="1"/>
          <p:nvPr/>
        </p:nvSpPr>
        <p:spPr>
          <a:xfrm>
            <a:off x="4330104" y="3740349"/>
            <a:ext cx="3526424" cy="1015663"/>
          </a:xfrm>
          <a:prstGeom prst="rect">
            <a:avLst/>
          </a:prstGeom>
          <a:noFill/>
        </p:spPr>
        <p:txBody>
          <a:bodyPr wrap="square" rtlCol="0">
            <a:spAutoFit/>
          </a:bodyPr>
          <a:lstStyle/>
          <a:p>
            <a:r>
              <a:rPr lang="en-US" sz="2000" dirty="0">
                <a:solidFill>
                  <a:schemeClr val="accent6"/>
                </a:solidFill>
              </a:rPr>
              <a:t>Ryan, Oaten, Stevenson, &amp; Case, 2012</a:t>
            </a:r>
          </a:p>
          <a:p>
            <a:endParaRPr lang="en-US" sz="2000" dirty="0">
              <a:solidFill>
                <a:schemeClr val="accent6"/>
              </a:solidFill>
            </a:endParaRPr>
          </a:p>
        </p:txBody>
      </p:sp>
      <p:sp>
        <p:nvSpPr>
          <p:cNvPr id="11" name="TextBox 10">
            <a:extLst>
              <a:ext uri="{FF2B5EF4-FFF2-40B4-BE49-F238E27FC236}">
                <a16:creationId xmlns:a16="http://schemas.microsoft.com/office/drawing/2014/main" id="{D7E8E861-303B-4541-987A-0075CCD08026}"/>
              </a:ext>
            </a:extLst>
          </p:cNvPr>
          <p:cNvSpPr txBox="1"/>
          <p:nvPr/>
        </p:nvSpPr>
        <p:spPr>
          <a:xfrm>
            <a:off x="8599932" y="3735528"/>
            <a:ext cx="2660904" cy="400110"/>
          </a:xfrm>
          <a:prstGeom prst="rect">
            <a:avLst/>
          </a:prstGeom>
          <a:noFill/>
        </p:spPr>
        <p:txBody>
          <a:bodyPr wrap="square" rtlCol="0">
            <a:spAutoFit/>
          </a:bodyPr>
          <a:lstStyle/>
          <a:p>
            <a:r>
              <a:rPr lang="en-US" sz="2000" dirty="0">
                <a:solidFill>
                  <a:schemeClr val="accent6"/>
                </a:solidFill>
              </a:rPr>
              <a:t>Duncan &amp; Schaller, 2009</a:t>
            </a:r>
          </a:p>
        </p:txBody>
      </p:sp>
      <p:sp>
        <p:nvSpPr>
          <p:cNvPr id="12" name="TextBox 11">
            <a:extLst>
              <a:ext uri="{FF2B5EF4-FFF2-40B4-BE49-F238E27FC236}">
                <a16:creationId xmlns:a16="http://schemas.microsoft.com/office/drawing/2014/main" id="{F8198BFD-7C5C-9C48-BC97-42C49DE8468F}"/>
              </a:ext>
            </a:extLst>
          </p:cNvPr>
          <p:cNvSpPr txBox="1"/>
          <p:nvPr/>
        </p:nvSpPr>
        <p:spPr>
          <a:xfrm>
            <a:off x="1658416" y="698417"/>
            <a:ext cx="1176167" cy="400110"/>
          </a:xfrm>
          <a:prstGeom prst="rect">
            <a:avLst/>
          </a:prstGeom>
          <a:noFill/>
        </p:spPr>
        <p:txBody>
          <a:bodyPr wrap="square" rtlCol="0">
            <a:spAutoFit/>
          </a:bodyPr>
          <a:lstStyle/>
          <a:p>
            <a:r>
              <a:rPr lang="en-US" sz="2000" b="1" dirty="0"/>
              <a:t>Obesity</a:t>
            </a:r>
          </a:p>
        </p:txBody>
      </p:sp>
      <p:sp>
        <p:nvSpPr>
          <p:cNvPr id="13" name="TextBox 12">
            <a:extLst>
              <a:ext uri="{FF2B5EF4-FFF2-40B4-BE49-F238E27FC236}">
                <a16:creationId xmlns:a16="http://schemas.microsoft.com/office/drawing/2014/main" id="{7172D619-1675-884A-B072-FC909B08DDEF}"/>
              </a:ext>
            </a:extLst>
          </p:cNvPr>
          <p:cNvSpPr txBox="1"/>
          <p:nvPr/>
        </p:nvSpPr>
        <p:spPr>
          <a:xfrm>
            <a:off x="4401948" y="685580"/>
            <a:ext cx="3382736" cy="400110"/>
          </a:xfrm>
          <a:prstGeom prst="rect">
            <a:avLst/>
          </a:prstGeom>
          <a:noFill/>
        </p:spPr>
        <p:txBody>
          <a:bodyPr wrap="square" rtlCol="0">
            <a:spAutoFit/>
          </a:bodyPr>
          <a:lstStyle/>
          <a:p>
            <a:r>
              <a:rPr lang="en-US" sz="2000" b="1" dirty="0"/>
              <a:t>Port-wine stain birthmarks</a:t>
            </a:r>
          </a:p>
        </p:txBody>
      </p:sp>
      <p:sp>
        <p:nvSpPr>
          <p:cNvPr id="14" name="TextBox 13">
            <a:extLst>
              <a:ext uri="{FF2B5EF4-FFF2-40B4-BE49-F238E27FC236}">
                <a16:creationId xmlns:a16="http://schemas.microsoft.com/office/drawing/2014/main" id="{93F3FE3B-FB36-6044-91A3-78C0314F2429}"/>
              </a:ext>
            </a:extLst>
          </p:cNvPr>
          <p:cNvSpPr txBox="1"/>
          <p:nvPr/>
        </p:nvSpPr>
        <p:spPr>
          <a:xfrm>
            <a:off x="9357417" y="698417"/>
            <a:ext cx="1176167" cy="400110"/>
          </a:xfrm>
          <a:prstGeom prst="rect">
            <a:avLst/>
          </a:prstGeom>
          <a:noFill/>
        </p:spPr>
        <p:txBody>
          <a:bodyPr wrap="square" rtlCol="0">
            <a:spAutoFit/>
          </a:bodyPr>
          <a:lstStyle/>
          <a:p>
            <a:r>
              <a:rPr lang="en-US" sz="2000" b="1" dirty="0"/>
              <a:t>Old Age</a:t>
            </a:r>
          </a:p>
        </p:txBody>
      </p:sp>
    </p:spTree>
    <p:extLst>
      <p:ext uri="{BB962C8B-B14F-4D97-AF65-F5344CB8AC3E}">
        <p14:creationId xmlns:p14="http://schemas.microsoft.com/office/powerpoint/2010/main" val="41556796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CD16E-3EF6-A64C-85E3-B0B315AE6ADC}"/>
              </a:ext>
            </a:extLst>
          </p:cNvPr>
          <p:cNvSpPr>
            <a:spLocks noGrp="1"/>
          </p:cNvSpPr>
          <p:nvPr>
            <p:ph type="title"/>
          </p:nvPr>
        </p:nvSpPr>
        <p:spPr>
          <a:xfrm>
            <a:off x="4965430" y="629268"/>
            <a:ext cx="6586491" cy="1286160"/>
          </a:xfrm>
        </p:spPr>
        <p:txBody>
          <a:bodyPr anchor="b">
            <a:normAutofit/>
          </a:bodyPr>
          <a:lstStyle/>
          <a:p>
            <a:r>
              <a:rPr lang="en-US" b="1" dirty="0"/>
              <a:t>Researcher Assumptions</a:t>
            </a:r>
            <a:endParaRPr lang="en-US" dirty="0"/>
          </a:p>
        </p:txBody>
      </p:sp>
      <p:sp>
        <p:nvSpPr>
          <p:cNvPr id="4" name="Content Placeholder 3">
            <a:extLst>
              <a:ext uri="{FF2B5EF4-FFF2-40B4-BE49-F238E27FC236}">
                <a16:creationId xmlns:a16="http://schemas.microsoft.com/office/drawing/2014/main" id="{E745BD34-5372-E54D-A50A-40374FA99EA8}"/>
              </a:ext>
            </a:extLst>
          </p:cNvPr>
          <p:cNvSpPr>
            <a:spLocks noGrp="1"/>
          </p:cNvSpPr>
          <p:nvPr>
            <p:ph idx="1"/>
          </p:nvPr>
        </p:nvSpPr>
        <p:spPr>
          <a:xfrm>
            <a:off x="4965431" y="2438400"/>
            <a:ext cx="6586489" cy="3785419"/>
          </a:xfrm>
        </p:spPr>
        <p:txBody>
          <a:bodyPr>
            <a:normAutofit/>
          </a:bodyPr>
          <a:lstStyle/>
          <a:p>
            <a:pPr marL="0" indent="0">
              <a:buNone/>
            </a:pPr>
            <a:r>
              <a:rPr lang="en-US" sz="3200" dirty="0"/>
              <a:t>The behavioral immune system comprises </a:t>
            </a:r>
            <a:r>
              <a:rPr lang="en-US" sz="3200" dirty="0">
                <a:solidFill>
                  <a:schemeClr val="accent1"/>
                </a:solidFill>
              </a:rPr>
              <a:t>functional mental modules</a:t>
            </a:r>
          </a:p>
          <a:p>
            <a:pPr marL="0" indent="0">
              <a:buNone/>
            </a:pPr>
            <a:endParaRPr lang="en-US" sz="3200" dirty="0"/>
          </a:p>
          <a:p>
            <a:pPr marL="0" indent="0">
              <a:buNone/>
            </a:pPr>
            <a:r>
              <a:rPr lang="en-US" sz="3200" dirty="0"/>
              <a:t>It comprises cognitive mechanisms with </a:t>
            </a:r>
            <a:r>
              <a:rPr lang="en-US" sz="3200" dirty="0">
                <a:solidFill>
                  <a:schemeClr val="accent1"/>
                </a:solidFill>
              </a:rPr>
              <a:t>specialized functions </a:t>
            </a:r>
            <a:r>
              <a:rPr lang="en-US" sz="3200" dirty="0"/>
              <a:t>with </a:t>
            </a:r>
            <a:r>
              <a:rPr lang="en-US" sz="3200" dirty="0">
                <a:solidFill>
                  <a:schemeClr val="accent1"/>
                </a:solidFill>
              </a:rPr>
              <a:t>restricted inputs</a:t>
            </a:r>
          </a:p>
        </p:txBody>
      </p:sp>
      <p:pic>
        <p:nvPicPr>
          <p:cNvPr id="17416" name="Picture 8" descr="A close up of a screen of a cell phone&#10;&#10;Description automatically generated">
            <a:extLst>
              <a:ext uri="{FF2B5EF4-FFF2-40B4-BE49-F238E27FC236}">
                <a16:creationId xmlns:a16="http://schemas.microsoft.com/office/drawing/2014/main" id="{6F47F8E9-82F9-DA49-B977-2763CF825D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33" r="1" b="4377"/>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A70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ECE00B-510A-4E4F-99CD-7404BF547C57}"/>
              </a:ext>
            </a:extLst>
          </p:cNvPr>
          <p:cNvSpPr txBox="1"/>
          <p:nvPr/>
        </p:nvSpPr>
        <p:spPr>
          <a:xfrm>
            <a:off x="4858262" y="5808320"/>
            <a:ext cx="6800826" cy="830997"/>
          </a:xfrm>
          <a:prstGeom prst="rect">
            <a:avLst/>
          </a:prstGeom>
          <a:noFill/>
        </p:spPr>
        <p:txBody>
          <a:bodyPr wrap="square" rtlCol="0">
            <a:spAutoFit/>
          </a:bodyPr>
          <a:lstStyle/>
          <a:p>
            <a:r>
              <a:rPr lang="en-US" sz="2400" dirty="0">
                <a:solidFill>
                  <a:schemeClr val="accent6"/>
                </a:solidFill>
              </a:rPr>
              <a:t>Barrett, 2012; Barrett &amp; Kurzban, 2006; Schaller, 2016; Sperber, 1994; Sperber &amp; Hirschfeld, 2004</a:t>
            </a:r>
          </a:p>
        </p:txBody>
      </p:sp>
    </p:spTree>
    <p:extLst>
      <p:ext uri="{BB962C8B-B14F-4D97-AF65-F5344CB8AC3E}">
        <p14:creationId xmlns:p14="http://schemas.microsoft.com/office/powerpoint/2010/main" val="1388592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57D6-BCBC-9C4D-B6D2-E6F20FC1BFA5}"/>
              </a:ext>
            </a:extLst>
          </p:cNvPr>
          <p:cNvSpPr>
            <a:spLocks noGrp="1"/>
          </p:cNvSpPr>
          <p:nvPr>
            <p:ph type="title"/>
          </p:nvPr>
        </p:nvSpPr>
        <p:spPr>
          <a:xfrm>
            <a:off x="4974335" y="640081"/>
            <a:ext cx="6611533" cy="5574451"/>
          </a:xfrm>
        </p:spPr>
        <p:txBody>
          <a:bodyPr>
            <a:normAutofit/>
          </a:bodyPr>
          <a:lstStyle/>
          <a:p>
            <a:r>
              <a:rPr lang="en-US" dirty="0"/>
              <a:t>One or many cognitive mechanisms of the behavioral immune system </a:t>
            </a:r>
            <a:r>
              <a:rPr lang="en-US" b="1" dirty="0">
                <a:solidFill>
                  <a:schemeClr val="accent3"/>
                </a:solidFill>
              </a:rPr>
              <a:t>function to detect pathogens</a:t>
            </a:r>
          </a:p>
        </p:txBody>
      </p:sp>
      <p:pic>
        <p:nvPicPr>
          <p:cNvPr id="7" name="Graphic 6" descr="Bug under magnifying glass">
            <a:extLst>
              <a:ext uri="{FF2B5EF4-FFF2-40B4-BE49-F238E27FC236}">
                <a16:creationId xmlns:a16="http://schemas.microsoft.com/office/drawing/2014/main" id="{BD6F5AAD-6174-1F45-B8F1-3A252C1786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2386395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8613-8C20-E443-B1BE-9FA37E229DAD}"/>
              </a:ext>
            </a:extLst>
          </p:cNvPr>
          <p:cNvSpPr>
            <a:spLocks noGrp="1"/>
          </p:cNvSpPr>
          <p:nvPr>
            <p:ph type="title"/>
          </p:nvPr>
        </p:nvSpPr>
        <p:spPr/>
        <p:txBody>
          <a:bodyPr anchor="ctr">
            <a:normAutofit/>
          </a:bodyPr>
          <a:lstStyle/>
          <a:p>
            <a:r>
              <a:rPr lang="en-US" sz="2800" dirty="0">
                <a:solidFill>
                  <a:schemeClr val="tx2"/>
                </a:solidFill>
              </a:rPr>
              <a:t>Disease Detection Inputs</a:t>
            </a:r>
            <a:br>
              <a:rPr lang="en-US" sz="2800" dirty="0">
                <a:solidFill>
                  <a:schemeClr val="tx2"/>
                </a:solidFill>
              </a:rPr>
            </a:br>
            <a:r>
              <a:rPr lang="en-US" sz="2800" dirty="0">
                <a:solidFill>
                  <a:schemeClr val="accent6"/>
                </a:solidFill>
              </a:rPr>
              <a:t>Proper</a:t>
            </a:r>
            <a:r>
              <a:rPr lang="en-US" sz="2800" dirty="0">
                <a:solidFill>
                  <a:schemeClr val="tx2"/>
                </a:solidFill>
              </a:rPr>
              <a:t> vs. </a:t>
            </a:r>
            <a:r>
              <a:rPr lang="en-US" sz="2800" dirty="0">
                <a:solidFill>
                  <a:schemeClr val="accent4"/>
                </a:solidFill>
              </a:rPr>
              <a:t>Actual</a:t>
            </a:r>
          </a:p>
        </p:txBody>
      </p:sp>
      <p:sp>
        <p:nvSpPr>
          <p:cNvPr id="4" name="Text Placeholder 3">
            <a:extLst>
              <a:ext uri="{FF2B5EF4-FFF2-40B4-BE49-F238E27FC236}">
                <a16:creationId xmlns:a16="http://schemas.microsoft.com/office/drawing/2014/main" id="{8A14DEF1-BA0A-8E44-A96E-A58E559EECD4}"/>
              </a:ext>
            </a:extLst>
          </p:cNvPr>
          <p:cNvSpPr>
            <a:spLocks noGrp="1"/>
          </p:cNvSpPr>
          <p:nvPr>
            <p:ph type="body" sz="half" idx="2"/>
          </p:nvPr>
        </p:nvSpPr>
        <p:spPr>
          <a:xfrm>
            <a:off x="839787" y="1848387"/>
            <a:ext cx="3932237" cy="3811588"/>
          </a:xfrm>
        </p:spPr>
        <p:txBody>
          <a:bodyPr>
            <a:normAutofit/>
          </a:bodyPr>
          <a:lstStyle/>
          <a:p>
            <a:r>
              <a:rPr lang="en-US" sz="2800" dirty="0">
                <a:solidFill>
                  <a:schemeClr val="accent6"/>
                </a:solidFill>
              </a:rPr>
              <a:t>Proper Domain. </a:t>
            </a:r>
            <a:r>
              <a:rPr lang="en-US" sz="2800" dirty="0"/>
              <a:t>Set of inputs the module was designed by natural selection to process</a:t>
            </a:r>
          </a:p>
          <a:p>
            <a:endParaRPr lang="en-US" sz="2800" dirty="0"/>
          </a:p>
          <a:p>
            <a:r>
              <a:rPr lang="en-US" sz="2800" dirty="0">
                <a:solidFill>
                  <a:schemeClr val="accent4"/>
                </a:solidFill>
              </a:rPr>
              <a:t>Actual Domain. </a:t>
            </a:r>
            <a:r>
              <a:rPr lang="en-US" sz="2800" dirty="0"/>
              <a:t>Broader set of inputs the module is able to process</a:t>
            </a:r>
          </a:p>
          <a:p>
            <a:endParaRPr lang="en-US" sz="2800" dirty="0"/>
          </a:p>
        </p:txBody>
      </p:sp>
      <p:sp>
        <p:nvSpPr>
          <p:cNvPr id="5" name="Oval 4">
            <a:extLst>
              <a:ext uri="{FF2B5EF4-FFF2-40B4-BE49-F238E27FC236}">
                <a16:creationId xmlns:a16="http://schemas.microsoft.com/office/drawing/2014/main" id="{EF6DF357-3512-7F4F-AF81-E1693145A32A}"/>
              </a:ext>
            </a:extLst>
          </p:cNvPr>
          <p:cNvSpPr>
            <a:spLocks noChangeAspect="1"/>
          </p:cNvSpPr>
          <p:nvPr/>
        </p:nvSpPr>
        <p:spPr>
          <a:xfrm>
            <a:off x="5598306" y="228600"/>
            <a:ext cx="6400800" cy="6400800"/>
          </a:xfrm>
          <a:prstGeom prst="ellipse">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6" name="TextBox 5">
            <a:extLst>
              <a:ext uri="{FF2B5EF4-FFF2-40B4-BE49-F238E27FC236}">
                <a16:creationId xmlns:a16="http://schemas.microsoft.com/office/drawing/2014/main" id="{7E09A74F-B869-3D43-9C52-E807326C4D25}"/>
              </a:ext>
            </a:extLst>
          </p:cNvPr>
          <p:cNvSpPr txBox="1"/>
          <p:nvPr/>
        </p:nvSpPr>
        <p:spPr>
          <a:xfrm>
            <a:off x="7623484" y="551427"/>
            <a:ext cx="1130438" cy="461665"/>
          </a:xfrm>
          <a:prstGeom prst="rect">
            <a:avLst/>
          </a:prstGeom>
          <a:noFill/>
        </p:spPr>
        <p:txBody>
          <a:bodyPr wrap="none" rtlCol="0">
            <a:spAutoFit/>
          </a:bodyPr>
          <a:lstStyle/>
          <a:p>
            <a:r>
              <a:rPr lang="en-US" sz="2400" b="1" dirty="0">
                <a:solidFill>
                  <a:schemeClr val="accent4"/>
                </a:solidFill>
                <a:latin typeface="Gill Sans MT" panose="020B0502020104020203" pitchFamily="34" charset="77"/>
              </a:rPr>
              <a:t>Actual</a:t>
            </a:r>
          </a:p>
        </p:txBody>
      </p:sp>
      <p:sp>
        <p:nvSpPr>
          <p:cNvPr id="7" name="Oval 6">
            <a:extLst>
              <a:ext uri="{FF2B5EF4-FFF2-40B4-BE49-F238E27FC236}">
                <a16:creationId xmlns:a16="http://schemas.microsoft.com/office/drawing/2014/main" id="{13B4C915-4D47-3940-80FF-BB257340D52F}"/>
              </a:ext>
            </a:extLst>
          </p:cNvPr>
          <p:cNvSpPr>
            <a:spLocks noChangeAspect="1"/>
          </p:cNvSpPr>
          <p:nvPr/>
        </p:nvSpPr>
        <p:spPr>
          <a:xfrm>
            <a:off x="8771491" y="2348202"/>
            <a:ext cx="2743200" cy="2743200"/>
          </a:xfrm>
          <a:prstGeom prst="ellipse">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77"/>
            </a:endParaRPr>
          </a:p>
        </p:txBody>
      </p:sp>
      <p:sp>
        <p:nvSpPr>
          <p:cNvPr id="8" name="TextBox 7">
            <a:extLst>
              <a:ext uri="{FF2B5EF4-FFF2-40B4-BE49-F238E27FC236}">
                <a16:creationId xmlns:a16="http://schemas.microsoft.com/office/drawing/2014/main" id="{58F3F1EB-685F-5640-9428-B4FAEAEA1719}"/>
              </a:ext>
            </a:extLst>
          </p:cNvPr>
          <p:cNvSpPr txBox="1"/>
          <p:nvPr/>
        </p:nvSpPr>
        <p:spPr>
          <a:xfrm>
            <a:off x="9551614" y="2609370"/>
            <a:ext cx="852798" cy="338554"/>
          </a:xfrm>
          <a:prstGeom prst="rect">
            <a:avLst/>
          </a:prstGeom>
          <a:noFill/>
        </p:spPr>
        <p:txBody>
          <a:bodyPr wrap="none" rtlCol="0">
            <a:spAutoFit/>
          </a:bodyPr>
          <a:lstStyle/>
          <a:p>
            <a:r>
              <a:rPr lang="en-US" sz="1600" b="1" dirty="0">
                <a:solidFill>
                  <a:schemeClr val="accent6"/>
                </a:solidFill>
                <a:latin typeface="Gill Sans MT" panose="020B0502020104020203" pitchFamily="34" charset="77"/>
              </a:rPr>
              <a:t>Proper</a:t>
            </a:r>
          </a:p>
        </p:txBody>
      </p:sp>
      <p:pic>
        <p:nvPicPr>
          <p:cNvPr id="9" name="Picture 8">
            <a:extLst>
              <a:ext uri="{FF2B5EF4-FFF2-40B4-BE49-F238E27FC236}">
                <a16:creationId xmlns:a16="http://schemas.microsoft.com/office/drawing/2014/main" id="{CAE52561-0FB4-5447-826D-588802DFB737}"/>
              </a:ext>
            </a:extLst>
          </p:cNvPr>
          <p:cNvPicPr>
            <a:picLocks noChangeAspect="1"/>
          </p:cNvPicPr>
          <p:nvPr/>
        </p:nvPicPr>
        <p:blipFill>
          <a:blip r:embed="rId3"/>
          <a:stretch>
            <a:fillRect/>
          </a:stretch>
        </p:blipFill>
        <p:spPr>
          <a:xfrm>
            <a:off x="9075992" y="3137349"/>
            <a:ext cx="685800" cy="914400"/>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90F2903D-0FBB-5D40-AEFD-032FF81D6029}"/>
              </a:ext>
            </a:extLst>
          </p:cNvPr>
          <p:cNvPicPr>
            <a:picLocks noChangeAspect="1"/>
          </p:cNvPicPr>
          <p:nvPr/>
        </p:nvPicPr>
        <p:blipFill rotWithShape="1">
          <a:blip r:embed="rId4"/>
          <a:srcRect t="8579" r="2758" b="7916"/>
          <a:stretch/>
        </p:blipFill>
        <p:spPr>
          <a:xfrm>
            <a:off x="9761792" y="4177002"/>
            <a:ext cx="914400" cy="588166"/>
          </a:xfrm>
          <a:prstGeom prst="rect">
            <a:avLst/>
          </a:prstGeom>
          <a:effectLst>
            <a:outerShdw blurRad="50800" dist="38100" dir="8100000" algn="tr" rotWithShape="0">
              <a:prstClr val="black">
                <a:alpha val="40000"/>
              </a:prstClr>
            </a:outerShdw>
          </a:effectLst>
        </p:spPr>
      </p:pic>
      <p:pic>
        <p:nvPicPr>
          <p:cNvPr id="11" name="Picture 10">
            <a:extLst>
              <a:ext uri="{FF2B5EF4-FFF2-40B4-BE49-F238E27FC236}">
                <a16:creationId xmlns:a16="http://schemas.microsoft.com/office/drawing/2014/main" id="{CC84AAE4-05B4-E940-A0A3-8210002AB1FA}"/>
              </a:ext>
            </a:extLst>
          </p:cNvPr>
          <p:cNvPicPr>
            <a:picLocks noChangeAspect="1"/>
          </p:cNvPicPr>
          <p:nvPr/>
        </p:nvPicPr>
        <p:blipFill>
          <a:blip r:embed="rId5"/>
          <a:stretch>
            <a:fillRect/>
          </a:stretch>
        </p:blipFill>
        <p:spPr>
          <a:xfrm>
            <a:off x="10123891" y="3046693"/>
            <a:ext cx="1028700" cy="914400"/>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504408F7-0C9F-1B48-B22E-CA0359302E6A}"/>
              </a:ext>
            </a:extLst>
          </p:cNvPr>
          <p:cNvPicPr>
            <a:picLocks noChangeAspect="1"/>
          </p:cNvPicPr>
          <p:nvPr/>
        </p:nvPicPr>
        <p:blipFill>
          <a:blip r:embed="rId6"/>
          <a:stretch>
            <a:fillRect/>
          </a:stretch>
        </p:blipFill>
        <p:spPr>
          <a:xfrm>
            <a:off x="7307769" y="1168351"/>
            <a:ext cx="1463722" cy="914400"/>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9C5774A6-579B-2848-ADAD-369D0918E091}"/>
              </a:ext>
            </a:extLst>
          </p:cNvPr>
          <p:cNvPicPr>
            <a:picLocks noChangeAspect="1"/>
          </p:cNvPicPr>
          <p:nvPr/>
        </p:nvPicPr>
        <p:blipFill>
          <a:blip r:embed="rId7"/>
          <a:stretch>
            <a:fillRect/>
          </a:stretch>
        </p:blipFill>
        <p:spPr>
          <a:xfrm>
            <a:off x="7631031" y="2514600"/>
            <a:ext cx="804672" cy="914400"/>
          </a:xfrm>
          <a:prstGeom prst="rect">
            <a:avLst/>
          </a:prstGeom>
          <a:effectLst>
            <a:outerShdw blurRad="50800" dist="38100" dir="8100000" algn="tr" rotWithShape="0">
              <a:prstClr val="black">
                <a:alpha val="40000"/>
              </a:prstClr>
            </a:outerShdw>
          </a:effectLst>
        </p:spPr>
      </p:pic>
      <p:pic>
        <p:nvPicPr>
          <p:cNvPr id="14" name="Picture 13">
            <a:extLst>
              <a:ext uri="{FF2B5EF4-FFF2-40B4-BE49-F238E27FC236}">
                <a16:creationId xmlns:a16="http://schemas.microsoft.com/office/drawing/2014/main" id="{F4FF62F3-E4EA-594C-8A80-86B663D45CC4}"/>
              </a:ext>
            </a:extLst>
          </p:cNvPr>
          <p:cNvPicPr>
            <a:picLocks noChangeAspect="1"/>
          </p:cNvPicPr>
          <p:nvPr/>
        </p:nvPicPr>
        <p:blipFill>
          <a:blip r:embed="rId8"/>
          <a:stretch>
            <a:fillRect/>
          </a:stretch>
        </p:blipFill>
        <p:spPr>
          <a:xfrm>
            <a:off x="7644575" y="4471085"/>
            <a:ext cx="1066800" cy="914400"/>
          </a:xfrm>
          <a:prstGeom prst="rect">
            <a:avLst/>
          </a:prstGeom>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321B71AE-21AC-A143-B5BF-18299BD0F182}"/>
              </a:ext>
            </a:extLst>
          </p:cNvPr>
          <p:cNvPicPr>
            <a:picLocks noChangeAspect="1"/>
          </p:cNvPicPr>
          <p:nvPr/>
        </p:nvPicPr>
        <p:blipFill>
          <a:blip r:embed="rId9"/>
          <a:stretch>
            <a:fillRect/>
          </a:stretch>
        </p:blipFill>
        <p:spPr>
          <a:xfrm>
            <a:off x="9800191" y="1307217"/>
            <a:ext cx="685800" cy="914400"/>
          </a:xfrm>
          <a:prstGeom prst="rect">
            <a:avLst/>
          </a:prstGeom>
          <a:effectLst>
            <a:outerShdw blurRad="50800" dist="38100" dir="8100000" algn="tr" rotWithShape="0">
              <a:prstClr val="black">
                <a:alpha val="40000"/>
              </a:prstClr>
            </a:outerShdw>
          </a:effectLst>
        </p:spPr>
      </p:pic>
      <p:pic>
        <p:nvPicPr>
          <p:cNvPr id="16" name="Picture 15">
            <a:extLst>
              <a:ext uri="{FF2B5EF4-FFF2-40B4-BE49-F238E27FC236}">
                <a16:creationId xmlns:a16="http://schemas.microsoft.com/office/drawing/2014/main" id="{0239DC59-E89E-2C4B-AE93-4B4F99935605}"/>
              </a:ext>
            </a:extLst>
          </p:cNvPr>
          <p:cNvPicPr>
            <a:picLocks noChangeAspect="1"/>
          </p:cNvPicPr>
          <p:nvPr/>
        </p:nvPicPr>
        <p:blipFill>
          <a:blip r:embed="rId10"/>
          <a:stretch>
            <a:fillRect/>
          </a:stretch>
        </p:blipFill>
        <p:spPr>
          <a:xfrm>
            <a:off x="9075992" y="5216655"/>
            <a:ext cx="659892" cy="914400"/>
          </a:xfrm>
          <a:prstGeom prst="rect">
            <a:avLst/>
          </a:prstGeom>
        </p:spPr>
      </p:pic>
      <p:pic>
        <p:nvPicPr>
          <p:cNvPr id="17" name="Picture 16">
            <a:extLst>
              <a:ext uri="{FF2B5EF4-FFF2-40B4-BE49-F238E27FC236}">
                <a16:creationId xmlns:a16="http://schemas.microsoft.com/office/drawing/2014/main" id="{BB793BF8-105E-C742-A2A5-8790049A99A6}"/>
              </a:ext>
            </a:extLst>
          </p:cNvPr>
          <p:cNvPicPr>
            <a:picLocks noChangeAspect="1"/>
          </p:cNvPicPr>
          <p:nvPr/>
        </p:nvPicPr>
        <p:blipFill>
          <a:blip r:embed="rId11"/>
          <a:stretch>
            <a:fillRect/>
          </a:stretch>
        </p:blipFill>
        <p:spPr>
          <a:xfrm>
            <a:off x="5884083" y="3429000"/>
            <a:ext cx="1375900" cy="914400"/>
          </a:xfrm>
          <a:prstGeom prst="rect">
            <a:avLst/>
          </a:prstGeom>
        </p:spPr>
      </p:pic>
      <p:sp>
        <p:nvSpPr>
          <p:cNvPr id="18" name="Rectangle 17">
            <a:extLst>
              <a:ext uri="{FF2B5EF4-FFF2-40B4-BE49-F238E27FC236}">
                <a16:creationId xmlns:a16="http://schemas.microsoft.com/office/drawing/2014/main" id="{FA732905-BC6D-D548-9D68-8805E7E9D6B8}"/>
              </a:ext>
            </a:extLst>
          </p:cNvPr>
          <p:cNvSpPr/>
          <p:nvPr/>
        </p:nvSpPr>
        <p:spPr>
          <a:xfrm>
            <a:off x="839787" y="5706070"/>
            <a:ext cx="3932237" cy="923330"/>
          </a:xfrm>
          <a:prstGeom prst="rect">
            <a:avLst/>
          </a:prstGeom>
        </p:spPr>
        <p:txBody>
          <a:bodyPr wrap="square">
            <a:spAutoFit/>
          </a:bodyPr>
          <a:lstStyle/>
          <a:p>
            <a:r>
              <a:rPr lang="en-US" dirty="0">
                <a:solidFill>
                  <a:schemeClr val="accent1"/>
                </a:solidFill>
              </a:rPr>
              <a:t>Barrett, 2012; Barrett &amp; Kurzban, 2006; Schaller, 2016; Sperber, 1994; Sperber &amp; Hirschfeld, 2004</a:t>
            </a:r>
          </a:p>
        </p:txBody>
      </p:sp>
    </p:spTree>
    <p:extLst>
      <p:ext uri="{BB962C8B-B14F-4D97-AF65-F5344CB8AC3E}">
        <p14:creationId xmlns:p14="http://schemas.microsoft.com/office/powerpoint/2010/main" val="2923083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D54EB-6461-594C-A785-50C6EB68086A}"/>
              </a:ext>
            </a:extLst>
          </p:cNvPr>
          <p:cNvSpPr>
            <a:spLocks noGrp="1"/>
          </p:cNvSpPr>
          <p:nvPr>
            <p:ph type="title"/>
          </p:nvPr>
        </p:nvSpPr>
        <p:spPr>
          <a:xfrm>
            <a:off x="1803662" y="5118754"/>
            <a:ext cx="8584676" cy="1044301"/>
          </a:xfrm>
        </p:spPr>
        <p:txBody>
          <a:bodyPr vert="horz" lIns="91440" tIns="45720" rIns="91440" bIns="45720" rtlCol="0" anchor="t">
            <a:normAutofit fontScale="90000"/>
          </a:bodyPr>
          <a:lstStyle/>
          <a:p>
            <a:pPr algn="ctr"/>
            <a:r>
              <a:rPr lang="en-US" sz="3600" dirty="0"/>
              <a:t>The behavioral immune system should react to </a:t>
            </a:r>
            <a:r>
              <a:rPr lang="en-US" sz="3600" dirty="0">
                <a:solidFill>
                  <a:schemeClr val="accent6"/>
                </a:solidFill>
              </a:rPr>
              <a:t>true infection cues </a:t>
            </a:r>
            <a:endParaRPr lang="en-US" sz="3400" kern="1200" dirty="0">
              <a:solidFill>
                <a:schemeClr val="accent6"/>
              </a:solidFill>
            </a:endParaRPr>
          </a:p>
        </p:txBody>
      </p:sp>
      <p:pic>
        <p:nvPicPr>
          <p:cNvPr id="8198" name="Picture 6" descr="Diphtheria - Infectious Dis. - Medbullets Step 2/3">
            <a:extLst>
              <a:ext uri="{FF2B5EF4-FFF2-40B4-BE49-F238E27FC236}">
                <a16:creationId xmlns:a16="http://schemas.microsoft.com/office/drawing/2014/main" id="{4460132D-535F-0B4A-9D83-FEE291F1B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0" r="22111" b="2"/>
          <a:stretch/>
        </p:blipFill>
        <p:spPr bwMode="auto">
          <a:xfrm>
            <a:off x="895336"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pic>
        <p:nvPicPr>
          <p:cNvPr id="8194" name="Picture 2" descr="Smallpox - Wikipedia">
            <a:extLst>
              <a:ext uri="{FF2B5EF4-FFF2-40B4-BE49-F238E27FC236}">
                <a16:creationId xmlns:a16="http://schemas.microsoft.com/office/drawing/2014/main" id="{E7E4FE26-F877-9348-A08D-0CA086106E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741" b="9515"/>
          <a:stretch/>
        </p:blipFill>
        <p:spPr bwMode="auto">
          <a:xfrm>
            <a:off x="4610101"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pic>
        <p:nvPicPr>
          <p:cNvPr id="8196" name="Picture 4" descr="Yellow fever: Symptoms, causes, and prevention">
            <a:extLst>
              <a:ext uri="{FF2B5EF4-FFF2-40B4-BE49-F238E27FC236}">
                <a16:creationId xmlns:a16="http://schemas.microsoft.com/office/drawing/2014/main" id="{B60EA870-B8F7-034F-9EE0-2CA811BB58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31" r="13017" b="-3"/>
          <a:stretch/>
        </p:blipFill>
        <p:spPr bwMode="auto">
          <a:xfrm>
            <a:off x="8324865"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683AC5-957A-3F47-84C2-935C78BD3D7A}"/>
              </a:ext>
            </a:extLst>
          </p:cNvPr>
          <p:cNvSpPr txBox="1"/>
          <p:nvPr/>
        </p:nvSpPr>
        <p:spPr>
          <a:xfrm>
            <a:off x="1512248" y="4185392"/>
            <a:ext cx="1737976" cy="523220"/>
          </a:xfrm>
          <a:prstGeom prst="rect">
            <a:avLst/>
          </a:prstGeom>
          <a:noFill/>
        </p:spPr>
        <p:txBody>
          <a:bodyPr wrap="none" rtlCol="0">
            <a:spAutoFit/>
          </a:bodyPr>
          <a:lstStyle/>
          <a:p>
            <a:r>
              <a:rPr lang="en-US" sz="2800" dirty="0">
                <a:solidFill>
                  <a:schemeClr val="accent6"/>
                </a:solidFill>
              </a:rPr>
              <a:t>Diphtheria</a:t>
            </a:r>
          </a:p>
        </p:txBody>
      </p:sp>
      <p:sp>
        <p:nvSpPr>
          <p:cNvPr id="5" name="TextBox 4">
            <a:extLst>
              <a:ext uri="{FF2B5EF4-FFF2-40B4-BE49-F238E27FC236}">
                <a16:creationId xmlns:a16="http://schemas.microsoft.com/office/drawing/2014/main" id="{449851B0-9502-C940-B651-0482143502A0}"/>
              </a:ext>
            </a:extLst>
          </p:cNvPr>
          <p:cNvSpPr txBox="1"/>
          <p:nvPr/>
        </p:nvSpPr>
        <p:spPr>
          <a:xfrm>
            <a:off x="8796352" y="4185392"/>
            <a:ext cx="2028825" cy="523220"/>
          </a:xfrm>
          <a:prstGeom prst="rect">
            <a:avLst/>
          </a:prstGeom>
          <a:noFill/>
        </p:spPr>
        <p:txBody>
          <a:bodyPr wrap="none" rtlCol="0">
            <a:spAutoFit/>
          </a:bodyPr>
          <a:lstStyle/>
          <a:p>
            <a:r>
              <a:rPr lang="en-US" sz="2800" dirty="0">
                <a:solidFill>
                  <a:schemeClr val="accent6"/>
                </a:solidFill>
              </a:rPr>
              <a:t>Yellow Fever</a:t>
            </a:r>
          </a:p>
        </p:txBody>
      </p:sp>
      <p:sp>
        <p:nvSpPr>
          <p:cNvPr id="8" name="TextBox 7">
            <a:extLst>
              <a:ext uri="{FF2B5EF4-FFF2-40B4-BE49-F238E27FC236}">
                <a16:creationId xmlns:a16="http://schemas.microsoft.com/office/drawing/2014/main" id="{A6967E01-7EE8-FD49-AA5B-60D284A60C7D}"/>
              </a:ext>
            </a:extLst>
          </p:cNvPr>
          <p:cNvSpPr txBox="1"/>
          <p:nvPr/>
        </p:nvSpPr>
        <p:spPr>
          <a:xfrm>
            <a:off x="5350763" y="4185392"/>
            <a:ext cx="1490473" cy="523220"/>
          </a:xfrm>
          <a:prstGeom prst="rect">
            <a:avLst/>
          </a:prstGeom>
          <a:noFill/>
        </p:spPr>
        <p:txBody>
          <a:bodyPr wrap="none" rtlCol="0">
            <a:spAutoFit/>
          </a:bodyPr>
          <a:lstStyle/>
          <a:p>
            <a:r>
              <a:rPr lang="en-US" sz="2800" dirty="0">
                <a:solidFill>
                  <a:schemeClr val="accent6"/>
                </a:solidFill>
              </a:rPr>
              <a:t>Smallpox</a:t>
            </a:r>
          </a:p>
        </p:txBody>
      </p:sp>
    </p:spTree>
    <p:extLst>
      <p:ext uri="{BB962C8B-B14F-4D97-AF65-F5344CB8AC3E}">
        <p14:creationId xmlns:p14="http://schemas.microsoft.com/office/powerpoint/2010/main" val="1443529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74" name="Picture 2">
            <a:extLst>
              <a:ext uri="{FF2B5EF4-FFF2-40B4-BE49-F238E27FC236}">
                <a16:creationId xmlns:a16="http://schemas.microsoft.com/office/drawing/2014/main" id="{BC46B5C2-D748-EF45-87B2-2999071040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3" r="13818" b="768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3305B4-B835-C442-A667-1A97C79BF48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Kelly</a:t>
            </a: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986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2FD5-CF6F-B249-9711-ABCEF5D39D3A}"/>
              </a:ext>
            </a:extLst>
          </p:cNvPr>
          <p:cNvSpPr>
            <a:spLocks noGrp="1"/>
          </p:cNvSpPr>
          <p:nvPr>
            <p:ph type="title"/>
          </p:nvPr>
        </p:nvSpPr>
        <p:spPr>
          <a:xfrm>
            <a:off x="642996" y="4571216"/>
            <a:ext cx="10906008" cy="1115415"/>
          </a:xfrm>
        </p:spPr>
        <p:txBody>
          <a:bodyPr vert="horz" lIns="91440" tIns="45720" rIns="91440" bIns="45720" rtlCol="0" anchor="b">
            <a:normAutofit fontScale="90000"/>
          </a:bodyPr>
          <a:lstStyle/>
          <a:p>
            <a:pPr algn="ctr"/>
            <a:r>
              <a:rPr lang="en-US" sz="4000" dirty="0"/>
              <a:t>The behavioral immune system should react to cues that </a:t>
            </a:r>
            <a:r>
              <a:rPr lang="en-US" sz="4000" dirty="0">
                <a:solidFill>
                  <a:schemeClr val="accent1"/>
                </a:solidFill>
              </a:rPr>
              <a:t>resemble</a:t>
            </a:r>
            <a:r>
              <a:rPr lang="en-US" sz="4000" dirty="0"/>
              <a:t> true infection cues</a:t>
            </a:r>
          </a:p>
        </p:txBody>
      </p:sp>
      <p:pic>
        <p:nvPicPr>
          <p:cNvPr id="9220" name="Picture 4" descr="The Treatment of Acne with Homeopathic Remedies | Homeopathic ...">
            <a:extLst>
              <a:ext uri="{FF2B5EF4-FFF2-40B4-BE49-F238E27FC236}">
                <a16:creationId xmlns:a16="http://schemas.microsoft.com/office/drawing/2014/main" id="{EF2F7487-DBF5-644E-978D-F17216F351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946" y="1137370"/>
            <a:ext cx="3529109" cy="245332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portant facts about Acute Liver Failure | Liver failure ...">
            <a:extLst>
              <a:ext uri="{FF2B5EF4-FFF2-40B4-BE49-F238E27FC236}">
                <a16:creationId xmlns:a16="http://schemas.microsoft.com/office/drawing/2014/main" id="{2C9087A9-EC55-F14C-A85F-BF0E7B3680D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788" y="1041622"/>
            <a:ext cx="3526424" cy="26448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D042F4-A241-B746-BD32-3FBC5EAFD800}"/>
              </a:ext>
            </a:extLst>
          </p:cNvPr>
          <p:cNvPicPr>
            <a:picLocks noChangeAspect="1"/>
          </p:cNvPicPr>
          <p:nvPr/>
        </p:nvPicPr>
        <p:blipFill>
          <a:blip r:embed="rId5"/>
          <a:stretch>
            <a:fillRect/>
          </a:stretch>
        </p:blipFill>
        <p:spPr>
          <a:xfrm>
            <a:off x="8153400" y="1182337"/>
            <a:ext cx="3553968" cy="2363388"/>
          </a:xfrm>
          <a:prstGeom prst="rect">
            <a:avLst/>
          </a:prstGeom>
        </p:spPr>
      </p:pic>
      <p:sp>
        <p:nvSpPr>
          <p:cNvPr id="4" name="TextBox 3">
            <a:extLst>
              <a:ext uri="{FF2B5EF4-FFF2-40B4-BE49-F238E27FC236}">
                <a16:creationId xmlns:a16="http://schemas.microsoft.com/office/drawing/2014/main" id="{123445AA-0489-3F4D-BBB8-8698311314AB}"/>
              </a:ext>
            </a:extLst>
          </p:cNvPr>
          <p:cNvSpPr txBox="1"/>
          <p:nvPr/>
        </p:nvSpPr>
        <p:spPr>
          <a:xfrm>
            <a:off x="1833566" y="3667163"/>
            <a:ext cx="825867" cy="461665"/>
          </a:xfrm>
          <a:prstGeom prst="rect">
            <a:avLst/>
          </a:prstGeom>
          <a:noFill/>
        </p:spPr>
        <p:txBody>
          <a:bodyPr wrap="none" rtlCol="0">
            <a:spAutoFit/>
          </a:bodyPr>
          <a:lstStyle/>
          <a:p>
            <a:r>
              <a:rPr lang="en-US" sz="2400" dirty="0">
                <a:solidFill>
                  <a:schemeClr val="accent1"/>
                </a:solidFill>
              </a:rPr>
              <a:t>Acne</a:t>
            </a:r>
          </a:p>
        </p:txBody>
      </p:sp>
      <p:sp>
        <p:nvSpPr>
          <p:cNvPr id="8" name="TextBox 7">
            <a:extLst>
              <a:ext uri="{FF2B5EF4-FFF2-40B4-BE49-F238E27FC236}">
                <a16:creationId xmlns:a16="http://schemas.microsoft.com/office/drawing/2014/main" id="{1D63BD79-CFAA-6349-B716-CBBD42EF9596}"/>
              </a:ext>
            </a:extLst>
          </p:cNvPr>
          <p:cNvSpPr txBox="1"/>
          <p:nvPr/>
        </p:nvSpPr>
        <p:spPr>
          <a:xfrm>
            <a:off x="4900544" y="3778515"/>
            <a:ext cx="2390911" cy="461665"/>
          </a:xfrm>
          <a:prstGeom prst="rect">
            <a:avLst/>
          </a:prstGeom>
          <a:noFill/>
        </p:spPr>
        <p:txBody>
          <a:bodyPr wrap="none" rtlCol="0">
            <a:spAutoFit/>
          </a:bodyPr>
          <a:lstStyle/>
          <a:p>
            <a:r>
              <a:rPr lang="en-US" sz="2400" dirty="0">
                <a:solidFill>
                  <a:schemeClr val="accent1"/>
                </a:solidFill>
              </a:rPr>
              <a:t>Acute liver failure</a:t>
            </a:r>
          </a:p>
        </p:txBody>
      </p:sp>
      <p:sp>
        <p:nvSpPr>
          <p:cNvPr id="9" name="TextBox 8">
            <a:extLst>
              <a:ext uri="{FF2B5EF4-FFF2-40B4-BE49-F238E27FC236}">
                <a16:creationId xmlns:a16="http://schemas.microsoft.com/office/drawing/2014/main" id="{88B02AA6-2CE4-C144-A7B8-E704BE7FE707}"/>
              </a:ext>
            </a:extLst>
          </p:cNvPr>
          <p:cNvSpPr txBox="1"/>
          <p:nvPr/>
        </p:nvSpPr>
        <p:spPr>
          <a:xfrm>
            <a:off x="9349135" y="3667163"/>
            <a:ext cx="1162498" cy="461665"/>
          </a:xfrm>
          <a:prstGeom prst="rect">
            <a:avLst/>
          </a:prstGeom>
          <a:noFill/>
        </p:spPr>
        <p:txBody>
          <a:bodyPr wrap="none" rtlCol="0">
            <a:spAutoFit/>
          </a:bodyPr>
          <a:lstStyle/>
          <a:p>
            <a:r>
              <a:rPr lang="en-US" sz="2400" dirty="0">
                <a:solidFill>
                  <a:schemeClr val="accent1"/>
                </a:solidFill>
              </a:rPr>
              <a:t>Obesity</a:t>
            </a:r>
          </a:p>
        </p:txBody>
      </p:sp>
    </p:spTree>
    <p:extLst>
      <p:ext uri="{BB962C8B-B14F-4D97-AF65-F5344CB8AC3E}">
        <p14:creationId xmlns:p14="http://schemas.microsoft.com/office/powerpoint/2010/main" val="1536895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0B1D2B7-AAF9-0445-85CB-FEAF5115D4D1}"/>
              </a:ext>
            </a:extLst>
          </p:cNvPr>
          <p:cNvSpPr>
            <a:spLocks noGrp="1"/>
          </p:cNvSpPr>
          <p:nvPr>
            <p:ph type="title"/>
          </p:nvPr>
        </p:nvSpPr>
        <p:spPr>
          <a:xfrm>
            <a:off x="793662" y="386930"/>
            <a:ext cx="10066122" cy="1298448"/>
          </a:xfrm>
        </p:spPr>
        <p:txBody>
          <a:bodyPr anchor="b">
            <a:normAutofit/>
          </a:bodyPr>
          <a:lstStyle/>
          <a:p>
            <a:r>
              <a:rPr lang="en-US" sz="4800"/>
              <a:t>Ackerman et al., 2009, </a:t>
            </a:r>
            <a:r>
              <a:rPr lang="en-US" sz="4800" i="1"/>
              <a:t>JESP</a:t>
            </a:r>
          </a:p>
        </p:txBody>
      </p:sp>
      <p:sp>
        <p:nvSpPr>
          <p:cNvPr id="56" name="Rectangle 5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3853877-F695-AC4E-B360-F85D30D984C6}"/>
              </a:ext>
            </a:extLst>
          </p:cNvPr>
          <p:cNvSpPr>
            <a:spLocks noGrp="1"/>
          </p:cNvSpPr>
          <p:nvPr>
            <p:ph idx="1"/>
          </p:nvPr>
        </p:nvSpPr>
        <p:spPr>
          <a:xfrm>
            <a:off x="793661" y="2599509"/>
            <a:ext cx="4530898" cy="3639450"/>
          </a:xfrm>
        </p:spPr>
        <p:txBody>
          <a:bodyPr anchor="ctr">
            <a:normAutofit/>
          </a:bodyPr>
          <a:lstStyle/>
          <a:p>
            <a:pPr>
              <a:buClr>
                <a:srgbClr val="F3C181"/>
              </a:buClr>
            </a:pPr>
            <a:r>
              <a:rPr lang="en-US" sz="2400" dirty="0"/>
              <a:t>Randomly assigned to view slide-shows:</a:t>
            </a:r>
          </a:p>
          <a:p>
            <a:pPr lvl="1">
              <a:buClr>
                <a:srgbClr val="F3C181"/>
              </a:buClr>
            </a:pPr>
            <a:r>
              <a:rPr lang="en-US" dirty="0"/>
              <a:t>Pathogen Threat Condition: </a:t>
            </a:r>
            <a:r>
              <a:rPr lang="en-US" dirty="0">
                <a:solidFill>
                  <a:schemeClr val="accent4"/>
                </a:solidFill>
              </a:rPr>
              <a:t>dirty sponge, a sneezing person</a:t>
            </a:r>
            <a:endParaRPr lang="en-US" dirty="0"/>
          </a:p>
          <a:p>
            <a:pPr lvl="1">
              <a:buClr>
                <a:srgbClr val="F3C181"/>
              </a:buClr>
            </a:pPr>
            <a:r>
              <a:rPr lang="en-US" dirty="0"/>
              <a:t>Control Condition: public buildings</a:t>
            </a:r>
          </a:p>
          <a:p>
            <a:pPr>
              <a:buClr>
                <a:srgbClr val="F3C181"/>
              </a:buClr>
            </a:pPr>
            <a:r>
              <a:rPr lang="en-US" sz="2400" dirty="0"/>
              <a:t>Completed visual attention task for </a:t>
            </a:r>
            <a:r>
              <a:rPr lang="en-US" sz="2400" dirty="0">
                <a:solidFill>
                  <a:schemeClr val="accent4"/>
                </a:solidFill>
              </a:rPr>
              <a:t>Disfigured Faces </a:t>
            </a:r>
            <a:r>
              <a:rPr lang="en-US" sz="2400" dirty="0"/>
              <a:t>vs. Typical Faces</a:t>
            </a:r>
          </a:p>
        </p:txBody>
      </p:sp>
      <p:pic>
        <p:nvPicPr>
          <p:cNvPr id="8" name="Picture 7" descr="A screenshot of a cell phone&#10;&#10;Description automatically generated">
            <a:extLst>
              <a:ext uri="{FF2B5EF4-FFF2-40B4-BE49-F238E27FC236}">
                <a16:creationId xmlns:a16="http://schemas.microsoft.com/office/drawing/2014/main" id="{4B7FE470-69E0-C447-AB07-D5E0E2340C15}"/>
              </a:ext>
            </a:extLst>
          </p:cNvPr>
          <p:cNvPicPr>
            <a:picLocks noChangeAspect="1"/>
          </p:cNvPicPr>
          <p:nvPr/>
        </p:nvPicPr>
        <p:blipFill rotWithShape="1">
          <a:blip r:embed="rId3"/>
          <a:srcRect l="6535" r="7838" b="-3"/>
          <a:stretch/>
        </p:blipFill>
        <p:spPr>
          <a:xfrm>
            <a:off x="5911532" y="2484255"/>
            <a:ext cx="5150277" cy="3714244"/>
          </a:xfrm>
          <a:prstGeom prst="rect">
            <a:avLst/>
          </a:prstGeom>
        </p:spPr>
      </p:pic>
      <p:sp>
        <p:nvSpPr>
          <p:cNvPr id="60" name="Rectangle 5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759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C138A0-F8A6-4698-8710-6453CC230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5E9AD-6E2D-EB46-9CC0-ADD22183C2B6}"/>
              </a:ext>
            </a:extLst>
          </p:cNvPr>
          <p:cNvSpPr>
            <a:spLocks noGrp="1"/>
          </p:cNvSpPr>
          <p:nvPr>
            <p:ph type="title"/>
          </p:nvPr>
        </p:nvSpPr>
        <p:spPr>
          <a:xfrm>
            <a:off x="1102380" y="2798570"/>
            <a:ext cx="5492730" cy="3305041"/>
          </a:xfrm>
        </p:spPr>
        <p:txBody>
          <a:bodyPr vert="horz" lIns="91440" tIns="45720" rIns="91440" bIns="45720" rtlCol="0" anchor="t">
            <a:normAutofit fontScale="90000"/>
          </a:bodyPr>
          <a:lstStyle/>
          <a:p>
            <a:r>
              <a:rPr lang="en-US" sz="4600" dirty="0"/>
              <a:t>People who watched the </a:t>
            </a:r>
            <a:r>
              <a:rPr lang="en-US" sz="4600" dirty="0">
                <a:solidFill>
                  <a:schemeClr val="accent4"/>
                </a:solidFill>
              </a:rPr>
              <a:t>pathogen threat </a:t>
            </a:r>
            <a:r>
              <a:rPr lang="en-US" sz="4600" dirty="0"/>
              <a:t>slideshow took longer to pull away visual attention from </a:t>
            </a:r>
            <a:r>
              <a:rPr lang="en-US" sz="4600" dirty="0">
                <a:solidFill>
                  <a:schemeClr val="accent4"/>
                </a:solidFill>
              </a:rPr>
              <a:t>disfigured faces </a:t>
            </a:r>
          </a:p>
        </p:txBody>
      </p:sp>
      <p:grpSp>
        <p:nvGrpSpPr>
          <p:cNvPr id="18" name="Group 1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0" y="2902857"/>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8070" y="679732"/>
            <a:ext cx="427710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descr="A close up of text on a white background&#10;&#10;Description automatically generated">
            <a:extLst>
              <a:ext uri="{FF2B5EF4-FFF2-40B4-BE49-F238E27FC236}">
                <a16:creationId xmlns:a16="http://schemas.microsoft.com/office/drawing/2014/main" id="{1DA8ADE8-F728-734F-AC22-538B13DB6AA6}"/>
              </a:ext>
            </a:extLst>
          </p:cNvPr>
          <p:cNvPicPr>
            <a:picLocks noChangeAspect="1"/>
          </p:cNvPicPr>
          <p:nvPr/>
        </p:nvPicPr>
        <p:blipFill rotWithShape="1">
          <a:blip r:embed="rId3"/>
          <a:srcRect l="1425" r="-3" b="-3"/>
          <a:stretch/>
        </p:blipFill>
        <p:spPr>
          <a:xfrm>
            <a:off x="7658100" y="928201"/>
            <a:ext cx="3800393" cy="4926942"/>
          </a:xfrm>
          <a:prstGeom prst="rect">
            <a:avLst/>
          </a:prstGeom>
        </p:spPr>
      </p:pic>
      <p:sp>
        <p:nvSpPr>
          <p:cNvPr id="25"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9320" y="6355073"/>
            <a:ext cx="427585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6F6F54-2CE8-FF41-96AC-C868BD531AAC}"/>
              </a:ext>
            </a:extLst>
          </p:cNvPr>
          <p:cNvSpPr txBox="1"/>
          <p:nvPr/>
        </p:nvSpPr>
        <p:spPr>
          <a:xfrm>
            <a:off x="256403" y="6169959"/>
            <a:ext cx="3509102" cy="461665"/>
          </a:xfrm>
          <a:prstGeom prst="rect">
            <a:avLst/>
          </a:prstGeom>
          <a:noFill/>
        </p:spPr>
        <p:txBody>
          <a:bodyPr wrap="none" rtlCol="0">
            <a:spAutoFit/>
          </a:bodyPr>
          <a:lstStyle/>
          <a:p>
            <a:r>
              <a:rPr lang="en-US" sz="2400" dirty="0">
                <a:solidFill>
                  <a:schemeClr val="accent1"/>
                </a:solidFill>
              </a:rPr>
              <a:t>Ackerman et al., 2009, </a:t>
            </a:r>
            <a:r>
              <a:rPr lang="en-US" sz="2400" i="1" dirty="0">
                <a:solidFill>
                  <a:schemeClr val="accent1"/>
                </a:solidFill>
              </a:rPr>
              <a:t>JESP</a:t>
            </a:r>
          </a:p>
        </p:txBody>
      </p:sp>
    </p:spTree>
    <p:extLst>
      <p:ext uri="{BB962C8B-B14F-4D97-AF65-F5344CB8AC3E}">
        <p14:creationId xmlns:p14="http://schemas.microsoft.com/office/powerpoint/2010/main" val="1001071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4"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94AB-FEFF-4C45-9945-2962D2F093B0}"/>
              </a:ext>
            </a:extLst>
          </p:cNvPr>
          <p:cNvSpPr>
            <a:spLocks noGrp="1"/>
          </p:cNvSpPr>
          <p:nvPr>
            <p:ph type="title"/>
          </p:nvPr>
        </p:nvSpPr>
        <p:spPr>
          <a:xfrm>
            <a:off x="589560" y="856180"/>
            <a:ext cx="4560584" cy="1128068"/>
          </a:xfrm>
        </p:spPr>
        <p:txBody>
          <a:bodyPr anchor="ctr">
            <a:normAutofit/>
          </a:bodyPr>
          <a:lstStyle/>
          <a:p>
            <a:r>
              <a:rPr lang="en-US" sz="3700" dirty="0"/>
              <a:t>Ryan et al., 2012, </a:t>
            </a:r>
            <a:r>
              <a:rPr lang="en-US" sz="3700" i="1" dirty="0"/>
              <a:t>EHB</a:t>
            </a:r>
          </a:p>
        </p:txBody>
      </p:sp>
      <p:grpSp>
        <p:nvGrpSpPr>
          <p:cNvPr id="20485"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486"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7"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88"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91F2AE-1B08-9848-99E2-302C68790AEE}"/>
              </a:ext>
            </a:extLst>
          </p:cNvPr>
          <p:cNvSpPr>
            <a:spLocks noGrp="1"/>
          </p:cNvSpPr>
          <p:nvPr>
            <p:ph idx="1"/>
          </p:nvPr>
        </p:nvSpPr>
        <p:spPr>
          <a:xfrm>
            <a:off x="590719" y="2330505"/>
            <a:ext cx="4559425" cy="3979585"/>
          </a:xfrm>
        </p:spPr>
        <p:txBody>
          <a:bodyPr anchor="ctr">
            <a:normAutofit/>
          </a:bodyPr>
          <a:lstStyle/>
          <a:p>
            <a:r>
              <a:rPr lang="en-US" sz="2000"/>
              <a:t>Confederates were videotaped </a:t>
            </a:r>
            <a:r>
              <a:rPr lang="en-US" sz="2000">
                <a:solidFill>
                  <a:schemeClr val="accent4"/>
                </a:solidFill>
              </a:rPr>
              <a:t>touching a variety of props</a:t>
            </a:r>
            <a:r>
              <a:rPr lang="en-US" sz="2000"/>
              <a:t> to their hands, heads, faces, and mouths (e.g., towel, harmonica, snorkel mask)</a:t>
            </a:r>
          </a:p>
          <a:p>
            <a:r>
              <a:rPr lang="en-US" sz="2000"/>
              <a:t>Confederates appeared healthy, with a port-wine stain birthmark, or with the Flu</a:t>
            </a:r>
          </a:p>
          <a:p>
            <a:r>
              <a:rPr lang="en-US" sz="2000"/>
              <a:t>Participants were asked to watch videos and </a:t>
            </a:r>
            <a:r>
              <a:rPr lang="en-US" sz="2000">
                <a:solidFill>
                  <a:schemeClr val="accent4"/>
                </a:solidFill>
              </a:rPr>
              <a:t>imitate the confederates </a:t>
            </a:r>
            <a:r>
              <a:rPr lang="en-US" sz="2000"/>
              <a:t>by touching the same objects</a:t>
            </a:r>
          </a:p>
          <a:p>
            <a:r>
              <a:rPr lang="en-US" sz="2000"/>
              <a:t>Measured </a:t>
            </a:r>
            <a:r>
              <a:rPr lang="en-US" sz="2000">
                <a:solidFill>
                  <a:schemeClr val="accent4"/>
                </a:solidFill>
              </a:rPr>
              <a:t>imitation behavior, disgust expressions, and disgust behavior</a:t>
            </a:r>
            <a:endParaRPr lang="en-US" sz="2000" dirty="0">
              <a:solidFill>
                <a:schemeClr val="accent4"/>
              </a:solidFill>
            </a:endParaRP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a:extLst>
              <a:ext uri="{FF2B5EF4-FFF2-40B4-BE49-F238E27FC236}">
                <a16:creationId xmlns:a16="http://schemas.microsoft.com/office/drawing/2014/main" id="{F529FA72-7FFC-F346-8914-B5AC9F406E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0" b="7238"/>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058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2BFB-C202-2A43-93E7-E86E99C671A6}"/>
              </a:ext>
            </a:extLst>
          </p:cNvPr>
          <p:cNvSpPr>
            <a:spLocks noGrp="1"/>
          </p:cNvSpPr>
          <p:nvPr>
            <p:ph type="title"/>
          </p:nvPr>
        </p:nvSpPr>
        <p:spPr>
          <a:xfrm>
            <a:off x="838200" y="2340430"/>
            <a:ext cx="4245429" cy="2206364"/>
          </a:xfrm>
        </p:spPr>
        <p:txBody>
          <a:bodyPr>
            <a:normAutofit/>
          </a:bodyPr>
          <a:lstStyle/>
          <a:p>
            <a:r>
              <a:rPr lang="en-US" sz="3700" dirty="0"/>
              <a:t>People acted like port-wine stain </a:t>
            </a:r>
            <a:r>
              <a:rPr lang="en-US" sz="3700" dirty="0">
                <a:solidFill>
                  <a:schemeClr val="accent4"/>
                </a:solidFill>
              </a:rPr>
              <a:t>birthmarks</a:t>
            </a:r>
            <a:r>
              <a:rPr lang="en-US" sz="3700" dirty="0"/>
              <a:t> were </a:t>
            </a:r>
            <a:r>
              <a:rPr lang="en-US" sz="3700" dirty="0">
                <a:solidFill>
                  <a:schemeClr val="accent4"/>
                </a:solidFill>
              </a:rPr>
              <a:t>infectious</a:t>
            </a:r>
          </a:p>
        </p:txBody>
      </p:sp>
      <p:sp>
        <p:nvSpPr>
          <p:cNvPr id="11"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4" descr="A screenshot of a cell phone&#10;&#10;Description automatically generated">
            <a:extLst>
              <a:ext uri="{FF2B5EF4-FFF2-40B4-BE49-F238E27FC236}">
                <a16:creationId xmlns:a16="http://schemas.microsoft.com/office/drawing/2014/main" id="{4A3E1265-2B02-DD46-B973-57E2E86CB647}"/>
              </a:ext>
            </a:extLst>
          </p:cNvPr>
          <p:cNvPicPr>
            <a:picLocks noChangeAspect="1"/>
          </p:cNvPicPr>
          <p:nvPr/>
        </p:nvPicPr>
        <p:blipFill>
          <a:blip r:embed="rId3"/>
          <a:stretch>
            <a:fillRect/>
          </a:stretch>
        </p:blipFill>
        <p:spPr>
          <a:xfrm>
            <a:off x="6164919" y="633124"/>
            <a:ext cx="5307198" cy="3409875"/>
          </a:xfrm>
          <a:prstGeom prst="rect">
            <a:avLst/>
          </a:prstGeom>
        </p:spPr>
      </p:pic>
      <p:sp>
        <p:nvSpPr>
          <p:cNvPr id="20"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
        <p:nvSpPr>
          <p:cNvPr id="7" name="TextBox 6">
            <a:extLst>
              <a:ext uri="{FF2B5EF4-FFF2-40B4-BE49-F238E27FC236}">
                <a16:creationId xmlns:a16="http://schemas.microsoft.com/office/drawing/2014/main" id="{4646E773-FDEE-5D4C-82EA-8FEB4F341534}"/>
              </a:ext>
            </a:extLst>
          </p:cNvPr>
          <p:cNvSpPr txBox="1"/>
          <p:nvPr/>
        </p:nvSpPr>
        <p:spPr>
          <a:xfrm>
            <a:off x="235729" y="6205728"/>
            <a:ext cx="3310715" cy="523220"/>
          </a:xfrm>
          <a:prstGeom prst="rect">
            <a:avLst/>
          </a:prstGeom>
          <a:noFill/>
        </p:spPr>
        <p:txBody>
          <a:bodyPr wrap="none" rtlCol="0">
            <a:spAutoFit/>
          </a:bodyPr>
          <a:lstStyle/>
          <a:p>
            <a:r>
              <a:rPr lang="en-US" sz="2800" dirty="0"/>
              <a:t>Ryan et al., 2012, </a:t>
            </a:r>
            <a:r>
              <a:rPr lang="en-US" sz="2800" i="1" dirty="0"/>
              <a:t>EHB</a:t>
            </a:r>
            <a:endParaRPr lang="en-US" sz="2800" dirty="0"/>
          </a:p>
        </p:txBody>
      </p:sp>
    </p:spTree>
    <p:extLst>
      <p:ext uri="{BB962C8B-B14F-4D97-AF65-F5344CB8AC3E}">
        <p14:creationId xmlns:p14="http://schemas.microsoft.com/office/powerpoint/2010/main" val="2916050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D31FF20-0285-544D-A761-DFA948E50D69}"/>
              </a:ext>
            </a:extLst>
          </p:cNvPr>
          <p:cNvSpPr>
            <a:spLocks noGrp="1"/>
          </p:cNvSpPr>
          <p:nvPr>
            <p:ph type="title"/>
          </p:nvPr>
        </p:nvSpPr>
        <p:spPr>
          <a:xfrm>
            <a:off x="391378" y="320675"/>
            <a:ext cx="11407487" cy="1325563"/>
          </a:xfrm>
        </p:spPr>
        <p:txBody>
          <a:bodyPr>
            <a:normAutofit/>
          </a:bodyPr>
          <a:lstStyle/>
          <a:p>
            <a:r>
              <a:rPr lang="en-US" sz="5400" dirty="0">
                <a:solidFill>
                  <a:schemeClr val="accent5"/>
                </a:solidFill>
              </a:rPr>
              <a:t>Park, Schaller, &amp; Crandall, 2007, </a:t>
            </a:r>
            <a:r>
              <a:rPr lang="en-US" sz="5400" i="1" dirty="0">
                <a:solidFill>
                  <a:schemeClr val="accent5"/>
                </a:solidFill>
              </a:rPr>
              <a:t>EHB</a:t>
            </a:r>
          </a:p>
        </p:txBody>
      </p:sp>
      <p:graphicFrame>
        <p:nvGraphicFramePr>
          <p:cNvPr id="5" name="Content Placeholder 2">
            <a:extLst>
              <a:ext uri="{FF2B5EF4-FFF2-40B4-BE49-F238E27FC236}">
                <a16:creationId xmlns:a16="http://schemas.microsoft.com/office/drawing/2014/main" id="{55C53A4B-2B39-4E7B-842F-7804EDD3A6AE}"/>
              </a:ext>
            </a:extLst>
          </p:cNvPr>
          <p:cNvGraphicFramePr>
            <a:graphicFrameLocks noGrp="1"/>
          </p:cNvGraphicFramePr>
          <p:nvPr>
            <p:ph idx="1"/>
            <p:extLst>
              <p:ext uri="{D42A27DB-BD31-4B8C-83A1-F6EECF244321}">
                <p14:modId xmlns:p14="http://schemas.microsoft.com/office/powerpoint/2010/main" val="674547376"/>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2284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C66E84-2B42-463F-8329-75BA0D521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99984-31F7-6341-9A35-E54EDA7EF340}"/>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2600" dirty="0"/>
              <a:t>People who watched the </a:t>
            </a:r>
            <a:r>
              <a:rPr lang="en-US" sz="2600" dirty="0">
                <a:solidFill>
                  <a:schemeClr val="accent4"/>
                </a:solidFill>
              </a:rPr>
              <a:t>pathogen threat </a:t>
            </a:r>
            <a:r>
              <a:rPr lang="en-US" sz="2600" dirty="0"/>
              <a:t>slideshow recorded stronger negative associations with </a:t>
            </a:r>
            <a:r>
              <a:rPr lang="en-US" sz="2600" dirty="0">
                <a:solidFill>
                  <a:schemeClr val="accent4"/>
                </a:solidFill>
              </a:rPr>
              <a:t>obese targets </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455283F7-781F-D042-900C-364FC50C9172}"/>
              </a:ext>
            </a:extLst>
          </p:cNvPr>
          <p:cNvPicPr>
            <a:picLocks noChangeAspect="1"/>
          </p:cNvPicPr>
          <p:nvPr/>
        </p:nvPicPr>
        <p:blipFill rotWithShape="1">
          <a:blip r:embed="rId3"/>
          <a:srcRect t="1659"/>
          <a:stretch/>
        </p:blipFill>
        <p:spPr>
          <a:xfrm>
            <a:off x="5922492" y="928201"/>
            <a:ext cx="5536001" cy="4926942"/>
          </a:xfrm>
          <a:prstGeom prst="rect">
            <a:avLst/>
          </a:prstGeom>
        </p:spPr>
      </p:pic>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1D7F4D-FFE9-1C46-B234-FD11E426816A}"/>
              </a:ext>
            </a:extLst>
          </p:cNvPr>
          <p:cNvSpPr txBox="1"/>
          <p:nvPr/>
        </p:nvSpPr>
        <p:spPr>
          <a:xfrm>
            <a:off x="267833" y="5956670"/>
            <a:ext cx="4633000" cy="461665"/>
          </a:xfrm>
          <a:prstGeom prst="rect">
            <a:avLst/>
          </a:prstGeom>
          <a:noFill/>
        </p:spPr>
        <p:txBody>
          <a:bodyPr wrap="none" rtlCol="0">
            <a:spAutoFit/>
          </a:bodyPr>
          <a:lstStyle/>
          <a:p>
            <a:r>
              <a:rPr lang="en-US" sz="2400" dirty="0">
                <a:solidFill>
                  <a:schemeClr val="accent1"/>
                </a:solidFill>
              </a:rPr>
              <a:t>Park, Schaller, &amp; Crandall, 2007, </a:t>
            </a:r>
            <a:r>
              <a:rPr lang="en-US" sz="2400" i="1" dirty="0">
                <a:solidFill>
                  <a:schemeClr val="accent1"/>
                </a:solidFill>
              </a:rPr>
              <a:t>EHB</a:t>
            </a:r>
            <a:endParaRPr lang="en-US" sz="2400" dirty="0">
              <a:solidFill>
                <a:schemeClr val="accent1"/>
              </a:solidFill>
            </a:endParaRPr>
          </a:p>
        </p:txBody>
      </p:sp>
    </p:spTree>
    <p:extLst>
      <p:ext uri="{BB962C8B-B14F-4D97-AF65-F5344CB8AC3E}">
        <p14:creationId xmlns:p14="http://schemas.microsoft.com/office/powerpoint/2010/main" val="845349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9740B-63F2-4445-8D36-443BBCFA71FA}"/>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3300" kern="1200" dirty="0">
                <a:solidFill>
                  <a:schemeClr val="tx1"/>
                </a:solidFill>
                <a:latin typeface="+mj-lt"/>
                <a:ea typeface="+mj-ea"/>
                <a:cs typeface="+mj-cs"/>
              </a:rPr>
              <a:t>Results support the </a:t>
            </a:r>
            <a:r>
              <a:rPr lang="en-US" sz="3300" kern="1200" dirty="0">
                <a:latin typeface="+mj-lt"/>
                <a:ea typeface="+mj-ea"/>
                <a:cs typeface="+mj-cs"/>
              </a:rPr>
              <a:t>hypothesis</a:t>
            </a:r>
            <a:r>
              <a:rPr lang="en-US" sz="3300" kern="1200" dirty="0">
                <a:solidFill>
                  <a:schemeClr val="tx1"/>
                </a:solidFill>
                <a:latin typeface="+mj-lt"/>
                <a:ea typeface="+mj-ea"/>
                <a:cs typeface="+mj-cs"/>
              </a:rPr>
              <a:t> that people </a:t>
            </a:r>
            <a:r>
              <a:rPr lang="en-US" sz="3300" kern="1200" dirty="0">
                <a:solidFill>
                  <a:schemeClr val="accent2"/>
                </a:solidFill>
                <a:latin typeface="+mj-lt"/>
                <a:ea typeface="+mj-ea"/>
                <a:cs typeface="+mj-cs"/>
              </a:rPr>
              <a:t>misperceive infection risk </a:t>
            </a:r>
            <a:r>
              <a:rPr lang="en-US" sz="3300" kern="1200" dirty="0">
                <a:solidFill>
                  <a:schemeClr val="tx1"/>
                </a:solidFill>
                <a:latin typeface="+mj-lt"/>
                <a:ea typeface="+mj-ea"/>
                <a:cs typeface="+mj-cs"/>
              </a:rPr>
              <a:t>in objectively benign features that resemble infection cues</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Bar chart">
            <a:extLst>
              <a:ext uri="{FF2B5EF4-FFF2-40B4-BE49-F238E27FC236}">
                <a16:creationId xmlns:a16="http://schemas.microsoft.com/office/drawing/2014/main" id="{6946E7AE-38D9-C042-8A94-A8153A310B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3673740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040C-C75B-8241-B4C0-202AB5580D76}"/>
              </a:ext>
            </a:extLst>
          </p:cNvPr>
          <p:cNvSpPr>
            <a:spLocks noGrp="1"/>
          </p:cNvSpPr>
          <p:nvPr>
            <p:ph type="title"/>
          </p:nvPr>
        </p:nvSpPr>
        <p:spPr>
          <a:xfrm>
            <a:off x="641668" y="3619500"/>
            <a:ext cx="10908664" cy="1657623"/>
          </a:xfrm>
        </p:spPr>
        <p:txBody>
          <a:bodyPr vert="horz" lIns="91440" tIns="45720" rIns="91440" bIns="45720" rtlCol="0" anchor="b">
            <a:normAutofit/>
          </a:bodyPr>
          <a:lstStyle/>
          <a:p>
            <a:pPr algn="ctr"/>
            <a:r>
              <a:rPr lang="en-US" sz="5600" kern="1200" dirty="0">
                <a:solidFill>
                  <a:schemeClr val="tx1"/>
                </a:solidFill>
                <a:latin typeface="+mj-lt"/>
                <a:ea typeface="+mj-ea"/>
                <a:cs typeface="+mj-cs"/>
              </a:rPr>
              <a:t>Is “foreign appearance” perceived in ethnic out-groups an infection cue?</a:t>
            </a:r>
          </a:p>
        </p:txBody>
      </p:sp>
      <p:pic>
        <p:nvPicPr>
          <p:cNvPr id="4" name="Picture Placeholder 11">
            <a:extLst>
              <a:ext uri="{FF2B5EF4-FFF2-40B4-BE49-F238E27FC236}">
                <a16:creationId xmlns:a16="http://schemas.microsoft.com/office/drawing/2014/main" id="{F874845B-745E-8444-A45C-C15A8C7B0D2E}"/>
              </a:ext>
            </a:extLst>
          </p:cNvPr>
          <p:cNvPicPr>
            <a:picLocks noChangeAspect="1"/>
          </p:cNvPicPr>
          <p:nvPr/>
        </p:nvPicPr>
        <p:blipFill rotWithShape="1">
          <a:blip r:embed="rId3">
            <a:extLst>
              <a:ext uri="{28A0092B-C50C-407E-A947-70E740481C1C}">
                <a14:useLocalDpi xmlns:a14="http://schemas.microsoft.com/office/drawing/2010/main" val="0"/>
              </a:ext>
            </a:extLst>
          </a:blip>
          <a:srcRect l="8605" r="13109" b="5"/>
          <a:stretch/>
        </p:blipFill>
        <p:spPr>
          <a:xfrm>
            <a:off x="641668" y="966305"/>
            <a:ext cx="2593452" cy="2484482"/>
          </a:xfrm>
          <a:prstGeom prst="rect">
            <a:avLst/>
          </a:prstGeom>
        </p:spPr>
      </p:pic>
      <p:pic>
        <p:nvPicPr>
          <p:cNvPr id="6" name="Picture Placeholder 4">
            <a:extLst>
              <a:ext uri="{FF2B5EF4-FFF2-40B4-BE49-F238E27FC236}">
                <a16:creationId xmlns:a16="http://schemas.microsoft.com/office/drawing/2014/main" id="{388E764A-8E3D-144E-BC82-AA32FEE2F563}"/>
              </a:ext>
            </a:extLst>
          </p:cNvPr>
          <p:cNvPicPr>
            <a:picLocks noChangeAspect="1"/>
          </p:cNvPicPr>
          <p:nvPr/>
        </p:nvPicPr>
        <p:blipFill rotWithShape="1">
          <a:blip r:embed="rId4">
            <a:extLst>
              <a:ext uri="{28A0092B-C50C-407E-A947-70E740481C1C}">
                <a14:useLocalDpi xmlns:a14="http://schemas.microsoft.com/office/drawing/2010/main" val="0"/>
              </a:ext>
            </a:extLst>
          </a:blip>
          <a:srcRect l="9105" r="12609" b="5"/>
          <a:stretch/>
        </p:blipFill>
        <p:spPr>
          <a:xfrm>
            <a:off x="3409235" y="966305"/>
            <a:ext cx="2593451" cy="2484482"/>
          </a:xfrm>
          <a:prstGeom prst="rect">
            <a:avLst/>
          </a:prstGeom>
        </p:spPr>
      </p:pic>
      <p:pic>
        <p:nvPicPr>
          <p:cNvPr id="7" name="Picture Placeholder 4">
            <a:extLst>
              <a:ext uri="{FF2B5EF4-FFF2-40B4-BE49-F238E27FC236}">
                <a16:creationId xmlns:a16="http://schemas.microsoft.com/office/drawing/2014/main" id="{2D98B992-37E9-134E-93B8-1F9BB77870AF}"/>
              </a:ext>
            </a:extLst>
          </p:cNvPr>
          <p:cNvPicPr>
            <a:picLocks noChangeAspect="1"/>
          </p:cNvPicPr>
          <p:nvPr/>
        </p:nvPicPr>
        <p:blipFill rotWithShape="1">
          <a:blip r:embed="rId5">
            <a:extLst>
              <a:ext uri="{28A0092B-C50C-407E-A947-70E740481C1C}">
                <a14:useLocalDpi xmlns:a14="http://schemas.microsoft.com/office/drawing/2010/main" val="0"/>
              </a:ext>
            </a:extLst>
          </a:blip>
          <a:srcRect l="11605" r="10109" b="5"/>
          <a:stretch/>
        </p:blipFill>
        <p:spPr>
          <a:xfrm>
            <a:off x="6192786" y="966305"/>
            <a:ext cx="2593453" cy="2484482"/>
          </a:xfrm>
          <a:prstGeom prst="rect">
            <a:avLst/>
          </a:prstGeom>
        </p:spPr>
      </p:pic>
      <p:pic>
        <p:nvPicPr>
          <p:cNvPr id="5" name="Picture Placeholder 4">
            <a:extLst>
              <a:ext uri="{FF2B5EF4-FFF2-40B4-BE49-F238E27FC236}">
                <a16:creationId xmlns:a16="http://schemas.microsoft.com/office/drawing/2014/main" id="{10EC6FBD-25C4-4144-9C45-0F9F699D88D1}"/>
              </a:ext>
            </a:extLst>
          </p:cNvPr>
          <p:cNvPicPr>
            <a:picLocks noChangeAspect="1"/>
          </p:cNvPicPr>
          <p:nvPr/>
        </p:nvPicPr>
        <p:blipFill rotWithShape="1">
          <a:blip r:embed="rId6">
            <a:extLst>
              <a:ext uri="{28A0092B-C50C-407E-A947-70E740481C1C}">
                <a14:useLocalDpi xmlns:a14="http://schemas.microsoft.com/office/drawing/2010/main" val="0"/>
              </a:ext>
            </a:extLst>
          </a:blip>
          <a:srcRect l="11726" r="10231" b="5"/>
          <a:stretch/>
        </p:blipFill>
        <p:spPr>
          <a:xfrm>
            <a:off x="8974668" y="954321"/>
            <a:ext cx="2585410" cy="2484482"/>
          </a:xfrm>
          <a:prstGeom prst="rect">
            <a:avLst/>
          </a:prstGeom>
        </p:spPr>
      </p:pic>
      <p:cxnSp>
        <p:nvCxnSpPr>
          <p:cNvPr id="12" name="Straight Connector 11">
            <a:extLst>
              <a:ext uri="{FF2B5EF4-FFF2-40B4-BE49-F238E27FC236}">
                <a16:creationId xmlns:a16="http://schemas.microsoft.com/office/drawing/2014/main" id="{2AB9A0CA-A6A6-420B-8D61-7AF1AB702E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7800" y="5288934"/>
            <a:ext cx="9296400" cy="0"/>
          </a:xfrm>
          <a:prstGeom prst="line">
            <a:avLst/>
          </a:prstGeom>
          <a:ln w="19050">
            <a:solidFill>
              <a:srgbClr val="B576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611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B1638-79EC-214E-8DB3-38D30BD84931}"/>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5000" kern="1200" dirty="0">
                <a:solidFill>
                  <a:schemeClr val="tx1"/>
                </a:solidFill>
                <a:latin typeface="+mj-lt"/>
                <a:ea typeface="+mj-ea"/>
                <a:cs typeface="+mj-cs"/>
              </a:rPr>
              <a:t>Evidence suggests people more concerned about pathogens report stronger negative attitudes toward ethnic outgroups</a:t>
            </a:r>
          </a:p>
        </p:txBody>
      </p:sp>
      <p:sp>
        <p:nvSpPr>
          <p:cNvPr id="24"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A46F398-2642-614B-A347-EC52E9B6399D}"/>
              </a:ext>
            </a:extLst>
          </p:cNvPr>
          <p:cNvSpPr txBox="1"/>
          <p:nvPr/>
        </p:nvSpPr>
        <p:spPr>
          <a:xfrm>
            <a:off x="838198" y="4580444"/>
            <a:ext cx="10506455" cy="830997"/>
          </a:xfrm>
          <a:prstGeom prst="rect">
            <a:avLst/>
          </a:prstGeom>
          <a:noFill/>
        </p:spPr>
        <p:txBody>
          <a:bodyPr wrap="square" rtlCol="0">
            <a:spAutoFit/>
          </a:bodyPr>
          <a:lstStyle/>
          <a:p>
            <a:r>
              <a:rPr lang="en-US" sz="2400" dirty="0" err="1">
                <a:solidFill>
                  <a:schemeClr val="accent2"/>
                </a:solidFill>
              </a:rPr>
              <a:t>Aarøe</a:t>
            </a:r>
            <a:r>
              <a:rPr lang="en-US" sz="2400" dirty="0">
                <a:solidFill>
                  <a:schemeClr val="accent2"/>
                </a:solidFill>
              </a:rPr>
              <a:t> et al., 2017; Faulkner et al., 2004; Huang et al., 2011; Navarrete &amp; Fessler, 2006; Schaller &amp; </a:t>
            </a:r>
            <a:r>
              <a:rPr lang="en-US" sz="2400" dirty="0" err="1">
                <a:solidFill>
                  <a:schemeClr val="accent2"/>
                </a:solidFill>
              </a:rPr>
              <a:t>Neuberg</a:t>
            </a:r>
            <a:r>
              <a:rPr lang="en-US" sz="2400" dirty="0">
                <a:solidFill>
                  <a:schemeClr val="accent2"/>
                </a:solidFill>
              </a:rPr>
              <a:t>, 2012</a:t>
            </a:r>
          </a:p>
        </p:txBody>
      </p:sp>
    </p:spTree>
    <p:extLst>
      <p:ext uri="{BB962C8B-B14F-4D97-AF65-F5344CB8AC3E}">
        <p14:creationId xmlns:p14="http://schemas.microsoft.com/office/powerpoint/2010/main" val="487017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83B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366EEF2-AECB-7144-AF12-629D50F4ABA1}"/>
              </a:ext>
            </a:extLst>
          </p:cNvPr>
          <p:cNvSpPr>
            <a:spLocks noGrp="1"/>
          </p:cNvSpPr>
          <p:nvPr>
            <p:ph type="title"/>
          </p:nvPr>
        </p:nvSpPr>
        <p:spPr>
          <a:xfrm>
            <a:off x="9093496" y="618681"/>
            <a:ext cx="2613872" cy="4794567"/>
          </a:xfrm>
        </p:spPr>
        <p:txBody>
          <a:bodyPr>
            <a:normAutofit/>
          </a:bodyPr>
          <a:lstStyle/>
          <a:p>
            <a:r>
              <a:rPr lang="en-US" sz="3600">
                <a:solidFill>
                  <a:srgbClr val="FFFFFF"/>
                </a:solidFill>
              </a:rPr>
              <a:t>Cohort</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698" name="Picture 2">
            <a:extLst>
              <a:ext uri="{FF2B5EF4-FFF2-40B4-BE49-F238E27FC236}">
                <a16:creationId xmlns:a16="http://schemas.microsoft.com/office/drawing/2014/main" id="{11EA807B-E2EA-5E41-AC5F-C6AFBC9863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77" b="7730"/>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042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B75BD01-FC17-B449-8E2B-D12A3306098B}"/>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Adaptation-for-Outgroups Hypothesis</a:t>
            </a:r>
          </a:p>
        </p:txBody>
      </p:sp>
      <p:sp>
        <p:nvSpPr>
          <p:cNvPr id="3" name="Content Placeholder 2">
            <a:extLst>
              <a:ext uri="{FF2B5EF4-FFF2-40B4-BE49-F238E27FC236}">
                <a16:creationId xmlns:a16="http://schemas.microsoft.com/office/drawing/2014/main" id="{894BE799-08DE-FB40-AFE1-1CB35A45807E}"/>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Individuals from ethnic out-groups may harbor pathogens that individuals from the in-group have not developed immunity against</a:t>
            </a:r>
          </a:p>
          <a:p>
            <a:pPr marL="0" indent="0">
              <a:buNone/>
            </a:pPr>
            <a:endParaRPr lang="en-US" sz="2400" dirty="0"/>
          </a:p>
          <a:p>
            <a:pPr marL="0" indent="0">
              <a:buNone/>
            </a:pPr>
            <a:r>
              <a:rPr lang="en-US" sz="2400" dirty="0"/>
              <a:t>Cues associated with ethnic outgroups may elicit responses that at least indirectly limit exposure to people from these groups</a:t>
            </a:r>
          </a:p>
        </p:txBody>
      </p:sp>
      <p:sp>
        <p:nvSpPr>
          <p:cNvPr id="4" name="TextBox 3">
            <a:extLst>
              <a:ext uri="{FF2B5EF4-FFF2-40B4-BE49-F238E27FC236}">
                <a16:creationId xmlns:a16="http://schemas.microsoft.com/office/drawing/2014/main" id="{29DBE3C0-B238-4B43-9427-F90499798E6F}"/>
              </a:ext>
            </a:extLst>
          </p:cNvPr>
          <p:cNvSpPr txBox="1"/>
          <p:nvPr/>
        </p:nvSpPr>
        <p:spPr>
          <a:xfrm>
            <a:off x="1367624" y="6057608"/>
            <a:ext cx="4343112" cy="461665"/>
          </a:xfrm>
          <a:prstGeom prst="rect">
            <a:avLst/>
          </a:prstGeom>
          <a:noFill/>
        </p:spPr>
        <p:txBody>
          <a:bodyPr wrap="none" rtlCol="0">
            <a:spAutoFit/>
          </a:bodyPr>
          <a:lstStyle/>
          <a:p>
            <a:r>
              <a:rPr lang="en-US" sz="2400" dirty="0">
                <a:solidFill>
                  <a:schemeClr val="accent1"/>
                </a:solidFill>
              </a:rPr>
              <a:t>van Leeuwen and Petersen, 2018</a:t>
            </a:r>
          </a:p>
        </p:txBody>
      </p:sp>
    </p:spTree>
    <p:extLst>
      <p:ext uri="{BB962C8B-B14F-4D97-AF65-F5344CB8AC3E}">
        <p14:creationId xmlns:p14="http://schemas.microsoft.com/office/powerpoint/2010/main" val="3020595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E69B9-824E-8A4F-9CD7-E2C394263031}"/>
              </a:ext>
            </a:extLst>
          </p:cNvPr>
          <p:cNvSpPr>
            <a:spLocks noGrp="1"/>
          </p:cNvSpPr>
          <p:nvPr>
            <p:ph type="title"/>
          </p:nvPr>
        </p:nvSpPr>
        <p:spPr>
          <a:xfrm>
            <a:off x="1043631" y="809898"/>
            <a:ext cx="9942716" cy="1554480"/>
          </a:xfrm>
        </p:spPr>
        <p:txBody>
          <a:bodyPr anchor="ctr">
            <a:normAutofit/>
          </a:bodyPr>
          <a:lstStyle/>
          <a:p>
            <a:r>
              <a:rPr lang="en-US" sz="4800"/>
              <a:t>Or people learn and transmit information about pathogen avoidance</a:t>
            </a:r>
          </a:p>
        </p:txBody>
      </p:sp>
      <p:sp>
        <p:nvSpPr>
          <p:cNvPr id="3" name="Content Placeholder 2">
            <a:extLst>
              <a:ext uri="{FF2B5EF4-FFF2-40B4-BE49-F238E27FC236}">
                <a16:creationId xmlns:a16="http://schemas.microsoft.com/office/drawing/2014/main" id="{6B3F5206-62BF-D442-A1E5-54B374D58FB9}"/>
              </a:ext>
            </a:extLst>
          </p:cNvPr>
          <p:cNvSpPr>
            <a:spLocks noGrp="1"/>
          </p:cNvSpPr>
          <p:nvPr>
            <p:ph idx="1"/>
          </p:nvPr>
        </p:nvSpPr>
        <p:spPr>
          <a:xfrm>
            <a:off x="1045028" y="3017522"/>
            <a:ext cx="9941319" cy="3124658"/>
          </a:xfrm>
        </p:spPr>
        <p:txBody>
          <a:bodyPr anchor="t">
            <a:normAutofit/>
          </a:bodyPr>
          <a:lstStyle/>
          <a:p>
            <a:pPr marL="0" indent="0">
              <a:buNone/>
            </a:pPr>
            <a:r>
              <a:rPr lang="en-US" sz="2400" dirty="0"/>
              <a:t>The adaptation-for-outgroups hypothesis holds that the behavioral immune system was designed to process foreign appearance as an infection cue</a:t>
            </a:r>
          </a:p>
          <a:p>
            <a:pPr marL="0" indent="0">
              <a:buNone/>
            </a:pPr>
            <a:endParaRPr lang="en-US" sz="2400" dirty="0"/>
          </a:p>
          <a:p>
            <a:pPr marL="0" indent="0">
              <a:buNone/>
            </a:pPr>
            <a:r>
              <a:rPr lang="en-US" sz="2400" dirty="0"/>
              <a:t>But people may learn to associate ethnic outgroups with harmful pathogens even if objectively they’re not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244B53-A9D8-5D4C-A460-9B2EA68C4471}"/>
              </a:ext>
            </a:extLst>
          </p:cNvPr>
          <p:cNvSpPr txBox="1"/>
          <p:nvPr/>
        </p:nvSpPr>
        <p:spPr>
          <a:xfrm>
            <a:off x="1043631" y="5680515"/>
            <a:ext cx="4343112" cy="461665"/>
          </a:xfrm>
          <a:prstGeom prst="rect">
            <a:avLst/>
          </a:prstGeom>
          <a:noFill/>
        </p:spPr>
        <p:txBody>
          <a:bodyPr wrap="none" rtlCol="0">
            <a:spAutoFit/>
          </a:bodyPr>
          <a:lstStyle/>
          <a:p>
            <a:r>
              <a:rPr lang="en-US" sz="2400" dirty="0">
                <a:solidFill>
                  <a:schemeClr val="accent4"/>
                </a:solidFill>
              </a:rPr>
              <a:t>van Leeuwen and Petersen, 2018</a:t>
            </a:r>
          </a:p>
        </p:txBody>
      </p:sp>
    </p:spTree>
    <p:extLst>
      <p:ext uri="{BB962C8B-B14F-4D97-AF65-F5344CB8AC3E}">
        <p14:creationId xmlns:p14="http://schemas.microsoft.com/office/powerpoint/2010/main" val="2942008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93924A-10DF-4647-8C7A-115C0175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1CA9F3-3AEF-D544-987B-BF518AB3484D}"/>
              </a:ext>
            </a:extLst>
          </p:cNvPr>
          <p:cNvSpPr>
            <a:spLocks noGrp="1"/>
          </p:cNvSpPr>
          <p:nvPr>
            <p:ph type="title"/>
          </p:nvPr>
        </p:nvSpPr>
        <p:spPr>
          <a:xfrm>
            <a:off x="6551550" y="365125"/>
            <a:ext cx="4802249" cy="2412882"/>
          </a:xfrm>
        </p:spPr>
        <p:txBody>
          <a:bodyPr anchor="b">
            <a:normAutofit/>
          </a:bodyPr>
          <a:lstStyle/>
          <a:p>
            <a:r>
              <a:rPr lang="en-US" sz="4000" dirty="0"/>
              <a:t>van Leeuwen and Petersen, 2018</a:t>
            </a:r>
            <a:br>
              <a:rPr lang="en-US" sz="4000" dirty="0"/>
            </a:br>
            <a:endParaRPr lang="en-US" sz="4000" dirty="0"/>
          </a:p>
        </p:txBody>
      </p:sp>
      <p:pic>
        <p:nvPicPr>
          <p:cNvPr id="7" name="Picture Placeholder 4" descr="A person wearing a blue shirt and smiling at the camera&#10;&#10;Description automatically generated">
            <a:extLst>
              <a:ext uri="{FF2B5EF4-FFF2-40B4-BE49-F238E27FC236}">
                <a16:creationId xmlns:a16="http://schemas.microsoft.com/office/drawing/2014/main" id="{A4A1413C-A0A2-8541-95AF-33CA8A567A2E}"/>
              </a:ext>
            </a:extLst>
          </p:cNvPr>
          <p:cNvPicPr>
            <a:picLocks noChangeAspect="1"/>
          </p:cNvPicPr>
          <p:nvPr/>
        </p:nvPicPr>
        <p:blipFill rotWithShape="1">
          <a:blip r:embed="rId3">
            <a:extLst>
              <a:ext uri="{28A0092B-C50C-407E-A947-70E740481C1C}">
                <a14:useLocalDpi xmlns:a14="http://schemas.microsoft.com/office/drawing/2010/main" val="0"/>
              </a:ext>
            </a:extLst>
          </a:blip>
          <a:srcRect l="21817" r="20320" b="3"/>
          <a:stretch/>
        </p:blipFill>
        <p:spPr>
          <a:xfrm>
            <a:off x="-1" y="10"/>
            <a:ext cx="3003123" cy="3892380"/>
          </a:xfrm>
          <a:prstGeom prst="rect">
            <a:avLst/>
          </a:prstGeom>
        </p:spPr>
      </p:pic>
      <p:pic>
        <p:nvPicPr>
          <p:cNvPr id="6" name="Picture Placeholder 4" descr="A person wearing a blue shirt and smiling at the camera&#10;&#10;Description automatically generated">
            <a:extLst>
              <a:ext uri="{FF2B5EF4-FFF2-40B4-BE49-F238E27FC236}">
                <a16:creationId xmlns:a16="http://schemas.microsoft.com/office/drawing/2014/main" id="{F48AB8CC-877F-4748-804F-3A607BE310A8}"/>
              </a:ext>
            </a:extLst>
          </p:cNvPr>
          <p:cNvPicPr>
            <a:picLocks noChangeAspect="1"/>
          </p:cNvPicPr>
          <p:nvPr/>
        </p:nvPicPr>
        <p:blipFill rotWithShape="1">
          <a:blip r:embed="rId4">
            <a:extLst>
              <a:ext uri="{28A0092B-C50C-407E-A947-70E740481C1C}">
                <a14:useLocalDpi xmlns:a14="http://schemas.microsoft.com/office/drawing/2010/main" val="0"/>
              </a:ext>
            </a:extLst>
          </a:blip>
          <a:srcRect l="10150" r="8645" b="-5"/>
          <a:stretch/>
        </p:blipFill>
        <p:spPr>
          <a:xfrm>
            <a:off x="3180257" y="10"/>
            <a:ext cx="3016307" cy="2785935"/>
          </a:xfrm>
          <a:prstGeom prst="rect">
            <a:avLst/>
          </a:prstGeom>
        </p:spPr>
      </p:pic>
      <p:pic>
        <p:nvPicPr>
          <p:cNvPr id="4" name="Picture Placeholder 11" descr="A person who is smiling and looking at the camera&#10;&#10;Description automatically generated">
            <a:extLst>
              <a:ext uri="{FF2B5EF4-FFF2-40B4-BE49-F238E27FC236}">
                <a16:creationId xmlns:a16="http://schemas.microsoft.com/office/drawing/2014/main" id="{A877406F-F479-8045-87CE-30111DBB3127}"/>
              </a:ext>
            </a:extLst>
          </p:cNvPr>
          <p:cNvPicPr>
            <a:picLocks noChangeAspect="1"/>
          </p:cNvPicPr>
          <p:nvPr/>
        </p:nvPicPr>
        <p:blipFill rotWithShape="1">
          <a:blip r:embed="rId5">
            <a:extLst>
              <a:ext uri="{28A0092B-C50C-407E-A947-70E740481C1C}">
                <a14:useLocalDpi xmlns:a14="http://schemas.microsoft.com/office/drawing/2010/main" val="0"/>
              </a:ext>
            </a:extLst>
          </a:blip>
          <a:srcRect l="7211" r="11711"/>
          <a:stretch/>
        </p:blipFill>
        <p:spPr>
          <a:xfrm>
            <a:off x="-1" y="4079988"/>
            <a:ext cx="3003123" cy="2778013"/>
          </a:xfrm>
          <a:prstGeom prst="rect">
            <a:avLst/>
          </a:prstGeom>
        </p:spPr>
      </p:pic>
      <p:pic>
        <p:nvPicPr>
          <p:cNvPr id="5" name="Picture Placeholder 4" descr="A person smiling for the camera&#10;&#10;Description automatically generated">
            <a:extLst>
              <a:ext uri="{FF2B5EF4-FFF2-40B4-BE49-F238E27FC236}">
                <a16:creationId xmlns:a16="http://schemas.microsoft.com/office/drawing/2014/main" id="{EAF5A001-4C29-3043-A2F2-537FCCA19B92}"/>
              </a:ext>
            </a:extLst>
          </p:cNvPr>
          <p:cNvPicPr>
            <a:picLocks noChangeAspect="1"/>
          </p:cNvPicPr>
          <p:nvPr/>
        </p:nvPicPr>
        <p:blipFill rotWithShape="1">
          <a:blip r:embed="rId6">
            <a:extLst>
              <a:ext uri="{28A0092B-C50C-407E-A947-70E740481C1C}">
                <a14:useLocalDpi xmlns:a14="http://schemas.microsoft.com/office/drawing/2010/main" val="0"/>
              </a:ext>
            </a:extLst>
          </a:blip>
          <a:srcRect l="19250" r="22749" b="-1"/>
          <a:stretch/>
        </p:blipFill>
        <p:spPr>
          <a:xfrm>
            <a:off x="3180257" y="2957665"/>
            <a:ext cx="3016307" cy="3900335"/>
          </a:xfrm>
          <a:prstGeom prst="rect">
            <a:avLst/>
          </a:prstGeom>
        </p:spPr>
      </p:pic>
      <p:sp>
        <p:nvSpPr>
          <p:cNvPr id="3" name="Content Placeholder 2">
            <a:extLst>
              <a:ext uri="{FF2B5EF4-FFF2-40B4-BE49-F238E27FC236}">
                <a16:creationId xmlns:a16="http://schemas.microsoft.com/office/drawing/2014/main" id="{9780DC86-9B63-0141-989F-279AD34A5E61}"/>
              </a:ext>
            </a:extLst>
          </p:cNvPr>
          <p:cNvSpPr>
            <a:spLocks noGrp="1"/>
          </p:cNvSpPr>
          <p:nvPr>
            <p:ph idx="1"/>
          </p:nvPr>
        </p:nvSpPr>
        <p:spPr>
          <a:xfrm>
            <a:off x="6551550" y="2957665"/>
            <a:ext cx="4802249" cy="3178562"/>
          </a:xfrm>
        </p:spPr>
        <p:txBody>
          <a:bodyPr>
            <a:normAutofit/>
          </a:bodyPr>
          <a:lstStyle/>
          <a:p>
            <a:pPr marL="0" indent="0">
              <a:buNone/>
            </a:pPr>
            <a:r>
              <a:rPr lang="en-US" sz="2000" dirty="0"/>
              <a:t>Randomly assigned </a:t>
            </a:r>
            <a:r>
              <a:rPr lang="en-US" sz="2000" dirty="0">
                <a:solidFill>
                  <a:schemeClr val="accent4"/>
                </a:solidFill>
              </a:rPr>
              <a:t>Indian or White </a:t>
            </a:r>
            <a:r>
              <a:rPr lang="en-US" sz="2000" dirty="0"/>
              <a:t>American participants to look at pictures of </a:t>
            </a:r>
            <a:r>
              <a:rPr lang="en-US" sz="2000" dirty="0">
                <a:solidFill>
                  <a:schemeClr val="accent4"/>
                </a:solidFill>
              </a:rPr>
              <a:t>Indian or White </a:t>
            </a:r>
            <a:r>
              <a:rPr lang="en-US" sz="2000" dirty="0"/>
              <a:t>American people with or without </a:t>
            </a:r>
            <a:r>
              <a:rPr lang="en-US" sz="2000" dirty="0">
                <a:solidFill>
                  <a:schemeClr val="accent4"/>
                </a:solidFill>
              </a:rPr>
              <a:t>infectious rashes on their face</a:t>
            </a:r>
          </a:p>
          <a:p>
            <a:pPr marL="0" indent="0">
              <a:buNone/>
            </a:pPr>
            <a:endParaRPr lang="en-US" sz="2000" dirty="0"/>
          </a:p>
          <a:p>
            <a:pPr marL="0" indent="0">
              <a:buNone/>
            </a:pPr>
            <a:r>
              <a:rPr lang="en-US" sz="2000" dirty="0"/>
              <a:t>Participants reported how </a:t>
            </a:r>
            <a:r>
              <a:rPr lang="en-US" sz="2000" dirty="0">
                <a:solidFill>
                  <a:schemeClr val="accent4"/>
                </a:solidFill>
              </a:rPr>
              <a:t>comfortable</a:t>
            </a:r>
            <a:r>
              <a:rPr lang="en-US" sz="2000" dirty="0"/>
              <a:t> they’d be sitting next to the pictured people</a:t>
            </a:r>
          </a:p>
        </p:txBody>
      </p:sp>
    </p:spTree>
    <p:extLst>
      <p:ext uri="{BB962C8B-B14F-4D97-AF65-F5344CB8AC3E}">
        <p14:creationId xmlns:p14="http://schemas.microsoft.com/office/powerpoint/2010/main" val="2236377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lose up of a knife&#10;&#10;Description automatically generated">
            <a:extLst>
              <a:ext uri="{FF2B5EF4-FFF2-40B4-BE49-F238E27FC236}">
                <a16:creationId xmlns:a16="http://schemas.microsoft.com/office/drawing/2014/main" id="{33619A3D-6A5C-5E48-8882-A9EC2D439E47}"/>
              </a:ext>
            </a:extLst>
          </p:cNvPr>
          <p:cNvPicPr>
            <a:picLocks noChangeAspect="1"/>
          </p:cNvPicPr>
          <p:nvPr/>
        </p:nvPicPr>
        <p:blipFill>
          <a:blip r:embed="rId3"/>
          <a:stretch>
            <a:fillRect/>
          </a:stretch>
        </p:blipFill>
        <p:spPr>
          <a:xfrm>
            <a:off x="990600" y="2400300"/>
            <a:ext cx="5067300" cy="3543300"/>
          </a:xfrm>
          <a:prstGeom prst="rect">
            <a:avLst/>
          </a:prstGeom>
        </p:spPr>
      </p:pic>
      <p:pic>
        <p:nvPicPr>
          <p:cNvPr id="8" name="Picture 7" descr="A close up of a knife&#10;&#10;Description automatically generated">
            <a:extLst>
              <a:ext uri="{FF2B5EF4-FFF2-40B4-BE49-F238E27FC236}">
                <a16:creationId xmlns:a16="http://schemas.microsoft.com/office/drawing/2014/main" id="{C2284997-5F09-FC4E-A781-458BE760AF65}"/>
              </a:ext>
            </a:extLst>
          </p:cNvPr>
          <p:cNvPicPr>
            <a:picLocks noChangeAspect="1"/>
          </p:cNvPicPr>
          <p:nvPr/>
        </p:nvPicPr>
        <p:blipFill>
          <a:blip r:embed="rId4"/>
          <a:stretch>
            <a:fillRect/>
          </a:stretch>
        </p:blipFill>
        <p:spPr>
          <a:xfrm>
            <a:off x="6121400" y="2400300"/>
            <a:ext cx="5041900" cy="3543300"/>
          </a:xfrm>
          <a:prstGeom prst="rect">
            <a:avLst/>
          </a:prstGeom>
        </p:spPr>
      </p:pic>
      <p:sp>
        <p:nvSpPr>
          <p:cNvPr id="4" name="Title 3">
            <a:extLst>
              <a:ext uri="{FF2B5EF4-FFF2-40B4-BE49-F238E27FC236}">
                <a16:creationId xmlns:a16="http://schemas.microsoft.com/office/drawing/2014/main" id="{FEB9C96F-ED28-0A43-A267-E1DFA92013F2}"/>
              </a:ext>
            </a:extLst>
          </p:cNvPr>
          <p:cNvSpPr>
            <a:spLocks noGrp="1"/>
          </p:cNvSpPr>
          <p:nvPr>
            <p:ph type="title"/>
          </p:nvPr>
        </p:nvSpPr>
        <p:spPr>
          <a:xfrm>
            <a:off x="870204" y="606564"/>
            <a:ext cx="10451592" cy="1325563"/>
          </a:xfrm>
        </p:spPr>
        <p:txBody>
          <a:bodyPr vert="horz" lIns="91440" tIns="45720" rIns="91440" bIns="45720" rtlCol="0" anchor="ctr">
            <a:normAutofit/>
          </a:bodyPr>
          <a:lstStyle/>
          <a:p>
            <a:r>
              <a:rPr lang="en-US" sz="2800" kern="1200" dirty="0">
                <a:solidFill>
                  <a:schemeClr val="tx1"/>
                </a:solidFill>
                <a:latin typeface="+mj-lt"/>
                <a:ea typeface="+mj-ea"/>
                <a:cs typeface="+mj-cs"/>
              </a:rPr>
              <a:t>Both Indian and White participants felt less comfortable sitting next to a person with the pathogen cue </a:t>
            </a:r>
            <a:r>
              <a:rPr lang="en-US" sz="2800" i="1" u="sng" kern="1200" dirty="0">
                <a:solidFill>
                  <a:schemeClr val="tx1"/>
                </a:solidFill>
                <a:latin typeface="+mj-lt"/>
                <a:ea typeface="+mj-ea"/>
                <a:cs typeface="+mj-cs"/>
              </a:rPr>
              <a:t>regardless</a:t>
            </a:r>
            <a:r>
              <a:rPr lang="en-US" sz="2800" kern="1200" dirty="0">
                <a:solidFill>
                  <a:schemeClr val="tx1"/>
                </a:solidFill>
                <a:latin typeface="+mj-lt"/>
                <a:ea typeface="+mj-ea"/>
                <a:cs typeface="+mj-cs"/>
              </a:rPr>
              <a:t> of in/outgroup status</a:t>
            </a:r>
          </a:p>
        </p:txBody>
      </p:sp>
      <p:sp>
        <p:nvSpPr>
          <p:cNvPr id="10" name="TextBox 9">
            <a:extLst>
              <a:ext uri="{FF2B5EF4-FFF2-40B4-BE49-F238E27FC236}">
                <a16:creationId xmlns:a16="http://schemas.microsoft.com/office/drawing/2014/main" id="{310B95A4-72B5-E048-9A6C-33117BD5309C}"/>
              </a:ext>
            </a:extLst>
          </p:cNvPr>
          <p:cNvSpPr txBox="1"/>
          <p:nvPr/>
        </p:nvSpPr>
        <p:spPr>
          <a:xfrm>
            <a:off x="870204" y="6180940"/>
            <a:ext cx="4343112" cy="461665"/>
          </a:xfrm>
          <a:prstGeom prst="rect">
            <a:avLst/>
          </a:prstGeom>
          <a:noFill/>
        </p:spPr>
        <p:txBody>
          <a:bodyPr wrap="none" rtlCol="0">
            <a:spAutoFit/>
          </a:bodyPr>
          <a:lstStyle/>
          <a:p>
            <a:r>
              <a:rPr lang="en-US" sz="2400" dirty="0">
                <a:solidFill>
                  <a:schemeClr val="accent4"/>
                </a:solidFill>
              </a:rPr>
              <a:t>van Leeuwen and Petersen, 2018</a:t>
            </a:r>
          </a:p>
        </p:txBody>
      </p:sp>
    </p:spTree>
    <p:extLst>
      <p:ext uri="{BB962C8B-B14F-4D97-AF65-F5344CB8AC3E}">
        <p14:creationId xmlns:p14="http://schemas.microsoft.com/office/powerpoint/2010/main" val="914846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9C2EA81-F28F-C240-ADA7-AC98D782DC2A}"/>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Take these with you</a:t>
            </a:r>
          </a:p>
        </p:txBody>
      </p:sp>
      <p:graphicFrame>
        <p:nvGraphicFramePr>
          <p:cNvPr id="5" name="Content Placeholder 2">
            <a:extLst>
              <a:ext uri="{FF2B5EF4-FFF2-40B4-BE49-F238E27FC236}">
                <a16:creationId xmlns:a16="http://schemas.microsoft.com/office/drawing/2014/main" id="{271926D4-6D00-4C27-BAC8-6C4D53CB4B32}"/>
              </a:ext>
            </a:extLst>
          </p:cNvPr>
          <p:cNvGraphicFramePr>
            <a:graphicFrameLocks noGrp="1"/>
          </p:cNvGraphicFramePr>
          <p:nvPr>
            <p:ph idx="1"/>
            <p:extLst>
              <p:ext uri="{D42A27DB-BD31-4B8C-83A1-F6EECF244321}">
                <p14:modId xmlns:p14="http://schemas.microsoft.com/office/powerpoint/2010/main" val="156548277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99722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AD97FB5-F22A-D448-A8B5-D5B27BF51EA8}"/>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5100" kern="1200" dirty="0">
                <a:solidFill>
                  <a:schemeClr val="accent3"/>
                </a:solidFill>
                <a:latin typeface="+mj-lt"/>
                <a:ea typeface="+mj-ea"/>
                <a:cs typeface="+mj-cs"/>
              </a:rPr>
              <a:t>Chapter 2. </a:t>
            </a:r>
            <a:r>
              <a:rPr lang="en-US" sz="5100" kern="1200" dirty="0">
                <a:solidFill>
                  <a:schemeClr val="tx1"/>
                </a:solidFill>
                <a:latin typeface="+mj-lt"/>
                <a:ea typeface="+mj-ea"/>
                <a:cs typeface="+mj-cs"/>
              </a:rPr>
              <a:t>Differences in infection cue strength</a:t>
            </a:r>
          </a:p>
        </p:txBody>
      </p:sp>
      <p:sp>
        <p:nvSpPr>
          <p:cNvPr id="14"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Link">
            <a:extLst>
              <a:ext uri="{FF2B5EF4-FFF2-40B4-BE49-F238E27FC236}">
                <a16:creationId xmlns:a16="http://schemas.microsoft.com/office/drawing/2014/main" id="{88C29D2A-AABD-7941-ACEC-A8050C525A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1588715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4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1F38627F-E370-C742-A9F7-2A0CC52583DF}"/>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The behavioral immune system</a:t>
            </a:r>
          </a:p>
        </p:txBody>
      </p:sp>
      <p:graphicFrame>
        <p:nvGraphicFramePr>
          <p:cNvPr id="5" name="Content Placeholder 2">
            <a:extLst>
              <a:ext uri="{FF2B5EF4-FFF2-40B4-BE49-F238E27FC236}">
                <a16:creationId xmlns:a16="http://schemas.microsoft.com/office/drawing/2014/main" id="{7219B2C8-39E1-484A-994C-66B4F11CB9D6}"/>
              </a:ext>
            </a:extLst>
          </p:cNvPr>
          <p:cNvGraphicFramePr>
            <a:graphicFrameLocks noGrp="1"/>
          </p:cNvGraphicFramePr>
          <p:nvPr>
            <p:ph idx="1"/>
            <p:extLst>
              <p:ext uri="{D42A27DB-BD31-4B8C-83A1-F6EECF244321}">
                <p14:modId xmlns:p14="http://schemas.microsoft.com/office/powerpoint/2010/main" val="88911407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099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3A9E89-033E-4C4A-8C41-416DABFFD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293361-111E-427D-8E5B-256944AC8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4588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78DBBC-D32C-084E-AC27-F2A80C8B6A01}"/>
              </a:ext>
            </a:extLst>
          </p:cNvPr>
          <p:cNvSpPr>
            <a:spLocks noGrp="1"/>
          </p:cNvSpPr>
          <p:nvPr>
            <p:ph type="title"/>
          </p:nvPr>
        </p:nvSpPr>
        <p:spPr>
          <a:xfrm>
            <a:off x="6464808" y="1122363"/>
            <a:ext cx="5120640" cy="2902882"/>
          </a:xfrm>
        </p:spPr>
        <p:txBody>
          <a:bodyPr vert="horz" lIns="91440" tIns="45720" rIns="91440" bIns="45720" rtlCol="0" anchor="b">
            <a:normAutofit/>
          </a:bodyPr>
          <a:lstStyle/>
          <a:p>
            <a:r>
              <a:rPr lang="en-US" sz="5000" kern="1200">
                <a:solidFill>
                  <a:schemeClr val="tx1"/>
                </a:solidFill>
                <a:latin typeface="+mj-lt"/>
                <a:ea typeface="+mj-ea"/>
                <a:cs typeface="+mj-cs"/>
              </a:rPr>
              <a:t>Should some cues elicit stronger immune responses than others?</a:t>
            </a:r>
          </a:p>
        </p:txBody>
      </p:sp>
      <p:grpSp>
        <p:nvGrpSpPr>
          <p:cNvPr id="14" name="Group 13">
            <a:extLst>
              <a:ext uri="{FF2B5EF4-FFF2-40B4-BE49-F238E27FC236}">
                <a16:creationId xmlns:a16="http://schemas.microsoft.com/office/drawing/2014/main" id="{196333F2-8157-4F69-BF79-23AD06FB6A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64808" y="73152"/>
            <a:ext cx="1178966" cy="232963"/>
            <a:chOff x="7763256" y="73152"/>
            <a:chExt cx="1178966" cy="232963"/>
          </a:xfrm>
        </p:grpSpPr>
        <p:sp>
          <p:nvSpPr>
            <p:cNvPr id="15" name="Rectangle 64">
              <a:extLst>
                <a:ext uri="{FF2B5EF4-FFF2-40B4-BE49-F238E27FC236}">
                  <a16:creationId xmlns:a16="http://schemas.microsoft.com/office/drawing/2014/main" id="{E48E172A-4EBF-4985-9330-D5508A467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DCE5CCAB-EAA3-4DD9-8AF1-3B53592F7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937CDCF5-14F8-4F40-9406-C63CBA0A0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5491BF95-EA62-4314-8852-49364342F0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EFCDE1C1-E04E-43BF-B40E-64C2766072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833BBDC-95B6-4629-A019-06201B38E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007DAD8A-D7FF-49F0-B795-89CD787767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6D192525-4BFC-4DA0-8C01-7F83AEE92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B1BEC57-EA97-4C3F-AB2F-6E84E8368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2056C948-ED0B-40A9-979A-AD7D387E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0DF7D057-A77F-4588-9FBC-FA3771B6E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DB9A0694-6734-49A1-8BB1-3DC828E844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A9F96446-58DB-49CB-A707-9FC2DE957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F499ADB2-B78E-4D73-8284-A7D9A4037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D5A4498-89EA-4636-96C5-1E973DC33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E0D41CAC-254B-4A07-BA63-8F6CCF68C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D3A7502D-F3DB-43BF-8F89-7F4EDD4ECD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0AD3E0A7-E2E6-4CA7-BC2B-3E394831A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DFFBE122-C813-4263-BE66-1960F1B12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C8FDAECE-BC06-4208-AA0A-0F50BCB59A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raphic 4" descr="Body builder">
            <a:extLst>
              <a:ext uri="{FF2B5EF4-FFF2-40B4-BE49-F238E27FC236}">
                <a16:creationId xmlns:a16="http://schemas.microsoft.com/office/drawing/2014/main" id="{082D2C37-F190-4343-8531-BBFE298CA1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048" y="638365"/>
            <a:ext cx="5398389" cy="5398389"/>
          </a:xfrm>
          <a:prstGeom prst="rect">
            <a:avLst/>
          </a:prstGeom>
        </p:spPr>
      </p:pic>
      <p:sp>
        <p:nvSpPr>
          <p:cNvPr id="36" name="Rectangle 35">
            <a:extLst>
              <a:ext uri="{FF2B5EF4-FFF2-40B4-BE49-F238E27FC236}">
                <a16:creationId xmlns:a16="http://schemas.microsoft.com/office/drawing/2014/main" id="{78907291-9D6D-4740-81DB-441477BCA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209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CD2678-4ACD-F545-B43B-F51837679AD3}"/>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4200" kern="1200" dirty="0">
                <a:solidFill>
                  <a:schemeClr val="tx1"/>
                </a:solidFill>
                <a:latin typeface="+mj-lt"/>
                <a:ea typeface="+mj-ea"/>
                <a:cs typeface="+mj-cs"/>
              </a:rPr>
              <a:t>Facial rashes correlate with a large variety of fitness reducing infections</a:t>
            </a:r>
            <a:br>
              <a:rPr lang="en-US" sz="4200" kern="1200" dirty="0">
                <a:solidFill>
                  <a:schemeClr val="tx1"/>
                </a:solidFill>
                <a:latin typeface="+mj-lt"/>
                <a:ea typeface="+mj-ea"/>
                <a:cs typeface="+mj-cs"/>
              </a:rPr>
            </a:br>
            <a:r>
              <a:rPr lang="en-US" sz="4200" b="1" kern="1200" dirty="0" err="1">
                <a:solidFill>
                  <a:schemeClr val="accent3"/>
                </a:solidFill>
                <a:latin typeface="+mj-lt"/>
                <a:ea typeface="+mj-ea"/>
                <a:cs typeface="+mj-cs"/>
              </a:rPr>
              <a:t>Drage</a:t>
            </a:r>
            <a:r>
              <a:rPr lang="en-US" sz="4200" b="1" kern="1200" dirty="0">
                <a:solidFill>
                  <a:schemeClr val="accent3"/>
                </a:solidFill>
                <a:latin typeface="+mj-lt"/>
                <a:ea typeface="+mj-ea"/>
                <a:cs typeface="+mj-cs"/>
              </a:rPr>
              <a:t>, 1999</a:t>
            </a:r>
          </a:p>
        </p:txBody>
      </p:sp>
      <p:sp>
        <p:nvSpPr>
          <p:cNvPr id="13" name="Freeform: Shape 12">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Bug under magnifying glass">
            <a:extLst>
              <a:ext uri="{FF2B5EF4-FFF2-40B4-BE49-F238E27FC236}">
                <a16:creationId xmlns:a16="http://schemas.microsoft.com/office/drawing/2014/main" id="{4EF6FE9B-3A5C-6148-A575-25A831E895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927439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066A232-DA3A-45DA-90CB-5D1C8F256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62">
            <a:extLst>
              <a:ext uri="{FF2B5EF4-FFF2-40B4-BE49-F238E27FC236}">
                <a16:creationId xmlns:a16="http://schemas.microsoft.com/office/drawing/2014/main" id="{84621B30-14E9-46CC-BC16-11C343C7C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54552" y="-3757380"/>
            <a:ext cx="4682893" cy="12192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48806-3997-4C42-B8DD-7C76F4C175CC}"/>
              </a:ext>
            </a:extLst>
          </p:cNvPr>
          <p:cNvSpPr>
            <a:spLocks noGrp="1"/>
          </p:cNvSpPr>
          <p:nvPr>
            <p:ph type="title"/>
          </p:nvPr>
        </p:nvSpPr>
        <p:spPr>
          <a:xfrm>
            <a:off x="1174866" y="1122363"/>
            <a:ext cx="9842269" cy="2751368"/>
          </a:xfrm>
        </p:spPr>
        <p:txBody>
          <a:bodyPr vert="horz" lIns="91440" tIns="45720" rIns="91440" bIns="45720" rtlCol="0" anchor="b">
            <a:normAutofit/>
          </a:bodyPr>
          <a:lstStyle/>
          <a:p>
            <a:pPr algn="ctr"/>
            <a:r>
              <a:rPr lang="en-US" sz="3800" kern="1200" dirty="0">
                <a:solidFill>
                  <a:schemeClr val="tx1"/>
                </a:solidFill>
                <a:latin typeface="+mj-lt"/>
                <a:ea typeface="+mj-ea"/>
                <a:cs typeface="+mj-cs"/>
              </a:rPr>
              <a:t>Obesity has been linked to some infections and may reduce vaccine efficacy</a:t>
            </a:r>
            <a:br>
              <a:rPr lang="en-US" sz="3800" kern="1200" dirty="0">
                <a:solidFill>
                  <a:schemeClr val="tx1"/>
                </a:solidFill>
                <a:latin typeface="+mj-lt"/>
                <a:ea typeface="+mj-ea"/>
                <a:cs typeface="+mj-cs"/>
              </a:rPr>
            </a:br>
            <a:r>
              <a:rPr lang="en-US" sz="3800" b="1" kern="1200" dirty="0">
                <a:solidFill>
                  <a:schemeClr val="accent1"/>
                </a:solidFill>
                <a:latin typeface="+mj-lt"/>
                <a:ea typeface="+mj-ea"/>
                <a:cs typeface="+mj-cs"/>
              </a:rPr>
              <a:t>Coetzee et al., 2009; </a:t>
            </a:r>
            <a:r>
              <a:rPr lang="en-US" sz="3800" b="1" kern="1200" dirty="0" err="1">
                <a:solidFill>
                  <a:schemeClr val="accent1"/>
                </a:solidFill>
                <a:latin typeface="+mj-lt"/>
                <a:ea typeface="+mj-ea"/>
                <a:cs typeface="+mj-cs"/>
              </a:rPr>
              <a:t>Falagas</a:t>
            </a:r>
            <a:r>
              <a:rPr lang="en-US" sz="3800" b="1" kern="1200" dirty="0">
                <a:solidFill>
                  <a:schemeClr val="accent1"/>
                </a:solidFill>
                <a:latin typeface="+mj-lt"/>
                <a:ea typeface="+mj-ea"/>
                <a:cs typeface="+mj-cs"/>
              </a:rPr>
              <a:t> &amp; </a:t>
            </a:r>
            <a:r>
              <a:rPr lang="en-US" sz="3800" b="1" kern="1200" dirty="0" err="1">
                <a:solidFill>
                  <a:schemeClr val="accent1"/>
                </a:solidFill>
                <a:latin typeface="+mj-lt"/>
                <a:ea typeface="+mj-ea"/>
                <a:cs typeface="+mj-cs"/>
              </a:rPr>
              <a:t>Kompoti</a:t>
            </a:r>
            <a:r>
              <a:rPr lang="en-US" sz="3800" b="1" kern="1200" dirty="0">
                <a:solidFill>
                  <a:schemeClr val="accent1"/>
                </a:solidFill>
                <a:latin typeface="+mj-lt"/>
                <a:ea typeface="+mj-ea"/>
                <a:cs typeface="+mj-cs"/>
              </a:rPr>
              <a:t>, 2006; Mancuso, 2013; Whigham et al., 2006</a:t>
            </a:r>
          </a:p>
        </p:txBody>
      </p:sp>
      <p:grpSp>
        <p:nvGrpSpPr>
          <p:cNvPr id="11" name="Group 10">
            <a:extLst>
              <a:ext uri="{FF2B5EF4-FFF2-40B4-BE49-F238E27FC236}">
                <a16:creationId xmlns:a16="http://schemas.microsoft.com/office/drawing/2014/main" id="{2D12E764-0992-43A1-B56A-B33BC391B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2392" y="64008"/>
            <a:ext cx="1178966" cy="232963"/>
            <a:chOff x="5422392" y="64008"/>
            <a:chExt cx="1178966" cy="232963"/>
          </a:xfrm>
        </p:grpSpPr>
        <p:sp>
          <p:nvSpPr>
            <p:cNvPr id="12" name="Rectangle 64">
              <a:extLst>
                <a:ext uri="{FF2B5EF4-FFF2-40B4-BE49-F238E27FC236}">
                  <a16:creationId xmlns:a16="http://schemas.microsoft.com/office/drawing/2014/main" id="{049CC334-F54B-4383-9B09-BACE5AA68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6">
              <a:extLst>
                <a:ext uri="{FF2B5EF4-FFF2-40B4-BE49-F238E27FC236}">
                  <a16:creationId xmlns:a16="http://schemas.microsoft.com/office/drawing/2014/main" id="{C6843BFB-87B4-4AE2-BB9E-2CD0D1DC79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4">
              <a:extLst>
                <a:ext uri="{FF2B5EF4-FFF2-40B4-BE49-F238E27FC236}">
                  <a16:creationId xmlns:a16="http://schemas.microsoft.com/office/drawing/2014/main" id="{7C9A06E3-C813-4CC4-BAAC-374B6C8744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6">
              <a:extLst>
                <a:ext uri="{FF2B5EF4-FFF2-40B4-BE49-F238E27FC236}">
                  <a16:creationId xmlns:a16="http://schemas.microsoft.com/office/drawing/2014/main" id="{01810C15-F1AD-438A-A987-1C3E2C5E6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4">
              <a:extLst>
                <a:ext uri="{FF2B5EF4-FFF2-40B4-BE49-F238E27FC236}">
                  <a16:creationId xmlns:a16="http://schemas.microsoft.com/office/drawing/2014/main" id="{74459CCB-6F53-4C8F-8C44-485971D1A1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FE6BED97-B150-4B72-97A5-E8DF48025E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946D18BB-8338-43D9-8567-1FFB25C63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7298284E-350F-4886-A447-FC33ED648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F2605B63-233B-4115-BF59-C60984206A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794850D4-9DF3-41C3-9915-EA003EC85D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7914252-1864-4298-B230-799AA4C557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B07F2F15-BB3A-4A3F-B024-D01611E29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A15824F-3845-4493-A8CD-0F8E1040A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5EF36111-5761-485C-B5C4-04558FD15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E3F91C66-D12F-4C9E-A83F-2D763F8EF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E1BCA71-94E6-49DA-AC0E-F346F41D9D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A886068B-8D2E-47C3-A188-829E77DDEC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3A82B866-4C61-412C-B3E6-118CBDC9E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470B9270-289C-4CAE-A237-A2F7AF5D1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35AB7C89-5505-4CC2-9376-845C3AFBA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6B1D0220-8502-4FC9-A709-1F268DFE73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501384"/>
            <a:ext cx="12191999"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124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47055-24D1-E64C-9EA8-5EF29F61FE0B}"/>
              </a:ext>
            </a:extLst>
          </p:cNvPr>
          <p:cNvSpPr>
            <a:spLocks noGrp="1"/>
          </p:cNvSpPr>
          <p:nvPr>
            <p:ph type="title"/>
          </p:nvPr>
        </p:nvSpPr>
        <p:spPr>
          <a:xfrm>
            <a:off x="841248" y="3521646"/>
            <a:ext cx="10506456" cy="1485514"/>
          </a:xfrm>
        </p:spPr>
        <p:txBody>
          <a:bodyPr vert="horz" lIns="91440" tIns="45720" rIns="91440" bIns="45720" rtlCol="0" anchor="b">
            <a:normAutofit/>
          </a:bodyPr>
          <a:lstStyle/>
          <a:p>
            <a:pPr algn="ctr"/>
            <a:r>
              <a:rPr lang="en-US" sz="5200" kern="1200">
                <a:solidFill>
                  <a:schemeClr val="tx1"/>
                </a:solidFill>
                <a:latin typeface="+mj-lt"/>
                <a:ea typeface="+mj-ea"/>
                <a:cs typeface="+mj-cs"/>
              </a:rPr>
              <a:t>Dissertation Committee</a:t>
            </a:r>
          </a:p>
        </p:txBody>
      </p:sp>
      <p:pic>
        <p:nvPicPr>
          <p:cNvPr id="21510" name="Picture 6" descr="Richard Gonzalez directs ISR Research Center for Group Dynamics | Institute  for Social Research">
            <a:extLst>
              <a:ext uri="{FF2B5EF4-FFF2-40B4-BE49-F238E27FC236}">
                <a16:creationId xmlns:a16="http://schemas.microsoft.com/office/drawing/2014/main" id="{F69D1555-6A13-E34B-8E68-23CC904C71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74"/>
          <a:stretch/>
        </p:blipFill>
        <p:spPr bwMode="auto">
          <a:xfrm>
            <a:off x="184558" y="187900"/>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Arnold K. Ho">
            <a:extLst>
              <a:ext uri="{FF2B5EF4-FFF2-40B4-BE49-F238E27FC236}">
                <a16:creationId xmlns:a16="http://schemas.microsoft.com/office/drawing/2014/main" id="{D5223B0C-6223-574F-9CC1-8766484231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221" b="1"/>
          <a:stretch/>
        </p:blipFill>
        <p:spPr bwMode="auto">
          <a:xfrm>
            <a:off x="2575696" y="187900"/>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Phoebe Ellsworth '65 | Bryn Mawr Alumnae Bulletin">
            <a:extLst>
              <a:ext uri="{FF2B5EF4-FFF2-40B4-BE49-F238E27FC236}">
                <a16:creationId xmlns:a16="http://schemas.microsoft.com/office/drawing/2014/main" id="{9C02402C-2FC5-BD4E-8A66-A4003FFC33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076" b="4"/>
          <a:stretch/>
        </p:blipFill>
        <p:spPr bwMode="auto">
          <a:xfrm>
            <a:off x="4966833" y="187900"/>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Joshua Ackerman | U-M LSA Department of Psychology">
            <a:extLst>
              <a:ext uri="{FF2B5EF4-FFF2-40B4-BE49-F238E27FC236}">
                <a16:creationId xmlns:a16="http://schemas.microsoft.com/office/drawing/2014/main" id="{B42DA0D1-1571-9D47-97DE-0BEE4B9CF9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088" r="11432" b="4"/>
          <a:stretch/>
        </p:blipFill>
        <p:spPr bwMode="auto">
          <a:xfrm>
            <a:off x="7357971" y="187900"/>
            <a:ext cx="2255462" cy="3155238"/>
          </a:xfrm>
          <a:prstGeom prst="rect">
            <a:avLst/>
          </a:prstGeom>
          <a:noFill/>
          <a:extLst>
            <a:ext uri="{909E8E84-426E-40DD-AFC4-6F175D3DCCD1}">
              <a14:hiddenFill xmlns:a14="http://schemas.microsoft.com/office/drawing/2010/main">
                <a:solidFill>
                  <a:srgbClr val="FFFFFF"/>
                </a:solidFill>
              </a14:hiddenFill>
            </a:ext>
          </a:extLst>
        </p:spPr>
      </p:pic>
      <p:pic>
        <p:nvPicPr>
          <p:cNvPr id="21514" name="Picture 10" descr="Neil Lewis, Jr. | Assistant Professor, Cornell University">
            <a:extLst>
              <a:ext uri="{FF2B5EF4-FFF2-40B4-BE49-F238E27FC236}">
                <a16:creationId xmlns:a16="http://schemas.microsoft.com/office/drawing/2014/main" id="{63E7F960-75AE-CD49-977A-2DC6E7F5E2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 b="6908"/>
          <a:stretch/>
        </p:blipFill>
        <p:spPr bwMode="auto">
          <a:xfrm>
            <a:off x="9749109" y="187900"/>
            <a:ext cx="2255462" cy="315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4709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B230F62-137F-4E43-9881-5A4135584AB0}"/>
              </a:ext>
            </a:extLst>
          </p:cNvPr>
          <p:cNvSpPr>
            <a:spLocks noGrp="1"/>
          </p:cNvSpPr>
          <p:nvPr>
            <p:ph type="title"/>
          </p:nvPr>
        </p:nvSpPr>
        <p:spPr>
          <a:xfrm>
            <a:off x="2555631" y="1441938"/>
            <a:ext cx="7080738" cy="3974124"/>
          </a:xfrm>
        </p:spPr>
        <p:txBody>
          <a:bodyPr>
            <a:normAutofit/>
          </a:bodyPr>
          <a:lstStyle/>
          <a:p>
            <a:pPr algn="ctr"/>
            <a:r>
              <a:rPr lang="en-US" sz="4600" dirty="0">
                <a:solidFill>
                  <a:schemeClr val="bg1">
                    <a:lumMod val="95000"/>
                    <a:lumOff val="5000"/>
                  </a:schemeClr>
                </a:solidFill>
              </a:rPr>
              <a:t>But many people meet criteria for obesity and have no infections, and selection pressures on obesity are unclear</a:t>
            </a:r>
            <a:br>
              <a:rPr lang="en-US" sz="4600" dirty="0">
                <a:solidFill>
                  <a:schemeClr val="bg1">
                    <a:lumMod val="95000"/>
                    <a:lumOff val="5000"/>
                  </a:schemeClr>
                </a:solidFill>
              </a:rPr>
            </a:br>
            <a:r>
              <a:rPr lang="en-US" sz="4600" b="1" dirty="0" err="1">
                <a:solidFill>
                  <a:schemeClr val="bg1">
                    <a:lumMod val="95000"/>
                    <a:lumOff val="5000"/>
                  </a:schemeClr>
                </a:solidFill>
              </a:rPr>
              <a:t>Pontzer</a:t>
            </a:r>
            <a:r>
              <a:rPr lang="en-US" sz="4600" b="1" dirty="0">
                <a:solidFill>
                  <a:schemeClr val="bg1">
                    <a:lumMod val="95000"/>
                    <a:lumOff val="5000"/>
                  </a:schemeClr>
                </a:solidFill>
              </a:rPr>
              <a:t> et al., 2012</a:t>
            </a:r>
            <a:r>
              <a:rPr lang="en-US" sz="4600" dirty="0">
                <a:solidFill>
                  <a:schemeClr val="bg1">
                    <a:lumMod val="95000"/>
                    <a:lumOff val="5000"/>
                  </a:schemeClr>
                </a:solidFill>
              </a:rPr>
              <a:t> </a:t>
            </a:r>
          </a:p>
        </p:txBody>
      </p:sp>
    </p:spTree>
    <p:extLst>
      <p:ext uri="{BB962C8B-B14F-4D97-AF65-F5344CB8AC3E}">
        <p14:creationId xmlns:p14="http://schemas.microsoft.com/office/powerpoint/2010/main" val="55604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733870-3DC8-124C-9465-0F7DF16BFEAC}"/>
              </a:ext>
            </a:extLst>
          </p:cNvPr>
          <p:cNvSpPr>
            <a:spLocks noGrp="1"/>
          </p:cNvSpPr>
          <p:nvPr>
            <p:ph type="title"/>
          </p:nvPr>
        </p:nvSpPr>
        <p:spPr>
          <a:xfrm>
            <a:off x="1285241" y="1008993"/>
            <a:ext cx="9231410" cy="3542045"/>
          </a:xfrm>
        </p:spPr>
        <p:txBody>
          <a:bodyPr vert="horz" lIns="91440" tIns="45720" rIns="91440" bIns="45720" rtlCol="0" anchor="b">
            <a:normAutofit/>
          </a:bodyPr>
          <a:lstStyle/>
          <a:p>
            <a:r>
              <a:rPr lang="en-US" sz="8100" kern="1200">
                <a:solidFill>
                  <a:schemeClr val="tx1"/>
                </a:solidFill>
                <a:latin typeface="+mj-lt"/>
                <a:ea typeface="+mj-ea"/>
                <a:cs typeface="+mj-cs"/>
              </a:rPr>
              <a:t>Rashes probably better diagnose infection than obesity</a:t>
            </a:r>
          </a:p>
        </p:txBody>
      </p:sp>
    </p:spTree>
    <p:extLst>
      <p:ext uri="{BB962C8B-B14F-4D97-AF65-F5344CB8AC3E}">
        <p14:creationId xmlns:p14="http://schemas.microsoft.com/office/powerpoint/2010/main" val="3764564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AD2F5602-6586-46E4-8645-2CDA442ABF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0">
            <a:extLst>
              <a:ext uri="{FF2B5EF4-FFF2-40B4-BE49-F238E27FC236}">
                <a16:creationId xmlns:a16="http://schemas.microsoft.com/office/drawing/2014/main" id="{99434B85-DB0D-4010-A6A1-147F28D47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9C034D77-699C-224E-B8A6-02ADA7C23490}"/>
              </a:ext>
            </a:extLst>
          </p:cNvPr>
          <p:cNvSpPr>
            <a:spLocks noGrp="1"/>
          </p:cNvSpPr>
          <p:nvPr>
            <p:ph type="title"/>
          </p:nvPr>
        </p:nvSpPr>
        <p:spPr>
          <a:xfrm>
            <a:off x="1179226" y="320231"/>
            <a:ext cx="9833548" cy="1325563"/>
          </a:xfrm>
        </p:spPr>
        <p:txBody>
          <a:bodyPr>
            <a:normAutofit/>
          </a:bodyPr>
          <a:lstStyle/>
          <a:p>
            <a:pPr algn="ctr"/>
            <a:r>
              <a:rPr lang="en-US" sz="3400">
                <a:solidFill>
                  <a:schemeClr val="tx2"/>
                </a:solidFill>
              </a:rPr>
              <a:t>The behavioral immune system reacts more strongly to diagnostic, proper domain cues like rashes</a:t>
            </a:r>
          </a:p>
        </p:txBody>
      </p:sp>
      <p:grpSp>
        <p:nvGrpSpPr>
          <p:cNvPr id="20" name="Group 12">
            <a:extLst>
              <a:ext uri="{FF2B5EF4-FFF2-40B4-BE49-F238E27FC236}">
                <a16:creationId xmlns:a16="http://schemas.microsoft.com/office/drawing/2014/main" id="{F2E5F4F0-80C0-49F3-84A2-453DE42F20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915607" cy="2187829"/>
            <a:chOff x="-305" y="-1"/>
            <a:chExt cx="3832880" cy="2876136"/>
          </a:xfrm>
        </p:grpSpPr>
        <p:sp>
          <p:nvSpPr>
            <p:cNvPr id="14" name="Freeform: Shape 13">
              <a:extLst>
                <a:ext uri="{FF2B5EF4-FFF2-40B4-BE49-F238E27FC236}">
                  <a16:creationId xmlns:a16="http://schemas.microsoft.com/office/drawing/2014/main" id="{342FEDB6-5432-4162-8648-3827572AF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9FE345E-092D-4A20-A43A-0F9258D96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A313FCF-0EE7-4C6B-BAB3-EFC9451D3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B9ECD02-BE1B-4347-8C2E-EEA690082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1" name="Content Placeholder 2">
            <a:extLst>
              <a:ext uri="{FF2B5EF4-FFF2-40B4-BE49-F238E27FC236}">
                <a16:creationId xmlns:a16="http://schemas.microsoft.com/office/drawing/2014/main" id="{EF85D3D8-CA3B-477B-BF0C-B9567134E500}"/>
              </a:ext>
            </a:extLst>
          </p:cNvPr>
          <p:cNvGraphicFramePr>
            <a:graphicFrameLocks noGrp="1"/>
          </p:cNvGraphicFramePr>
          <p:nvPr>
            <p:ph idx="1"/>
            <p:extLst>
              <p:ext uri="{D42A27DB-BD31-4B8C-83A1-F6EECF244321}">
                <p14:modId xmlns:p14="http://schemas.microsoft.com/office/powerpoint/2010/main" val="757454458"/>
              </p:ext>
            </p:extLst>
          </p:nvPr>
        </p:nvGraphicFramePr>
        <p:xfrm>
          <a:off x="1036320" y="2899956"/>
          <a:ext cx="10119360" cy="3131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7657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FBFC2-D4CD-CC4A-A792-D6129B392AE8}"/>
              </a:ext>
            </a:extLst>
          </p:cNvPr>
          <p:cNvSpPr>
            <a:spLocks noGrp="1"/>
          </p:cNvSpPr>
          <p:nvPr>
            <p:ph type="title"/>
          </p:nvPr>
        </p:nvSpPr>
        <p:spPr>
          <a:xfrm>
            <a:off x="960100" y="978102"/>
            <a:ext cx="10588434" cy="1062644"/>
          </a:xfrm>
        </p:spPr>
        <p:txBody>
          <a:bodyPr anchor="b">
            <a:normAutofit/>
          </a:bodyPr>
          <a:lstStyle/>
          <a:p>
            <a:r>
              <a:rPr lang="en-US" dirty="0"/>
              <a:t>Hypothesis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Social network">
            <a:extLst>
              <a:ext uri="{FF2B5EF4-FFF2-40B4-BE49-F238E27FC236}">
                <a16:creationId xmlns:a16="http://schemas.microsoft.com/office/drawing/2014/main" id="{3F6F9357-8E42-0E4E-8703-022A5CC00E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2E24D6A2-2B84-8D41-890E-894FDA42724C}"/>
              </a:ext>
            </a:extLst>
          </p:cNvPr>
          <p:cNvSpPr>
            <a:spLocks noGrp="1"/>
          </p:cNvSpPr>
          <p:nvPr>
            <p:ph idx="1"/>
          </p:nvPr>
        </p:nvSpPr>
        <p:spPr>
          <a:xfrm>
            <a:off x="4955354" y="2682433"/>
            <a:ext cx="6282169" cy="3215749"/>
          </a:xfrm>
        </p:spPr>
        <p:txBody>
          <a:bodyPr>
            <a:normAutofit/>
          </a:bodyPr>
          <a:lstStyle/>
          <a:p>
            <a:pPr marL="0" indent="0">
              <a:buNone/>
            </a:pPr>
            <a:r>
              <a:rPr lang="en-US" sz="2400" dirty="0"/>
              <a:t>The behavioral immune system reacts more strongly to cues that resemble proper domain cues</a:t>
            </a:r>
          </a:p>
          <a:p>
            <a:pPr marL="0" indent="0">
              <a:buNone/>
            </a:pPr>
            <a:endParaRPr lang="en-US" sz="2400" dirty="0"/>
          </a:p>
          <a:p>
            <a:pPr marL="0" indent="0">
              <a:buNone/>
            </a:pPr>
            <a:r>
              <a:rPr lang="en-US" sz="2400" dirty="0"/>
              <a:t>People will more strongly associate infectious concepts with benign, rash-looking birthmarks than with obesity</a:t>
            </a:r>
          </a:p>
        </p:txBody>
      </p:sp>
    </p:spTree>
    <p:extLst>
      <p:ext uri="{BB962C8B-B14F-4D97-AF65-F5344CB8AC3E}">
        <p14:creationId xmlns:p14="http://schemas.microsoft.com/office/powerpoint/2010/main" val="2530308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20" name="Group 19">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21" name="Freeform: Shape 20">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dirty="0">
                <a:solidFill>
                  <a:schemeClr val="tx2"/>
                </a:solidFill>
                <a:latin typeface="+mj-lt"/>
                <a:ea typeface="+mj-ea"/>
                <a:cs typeface="+mj-cs"/>
              </a:rPr>
              <a:t>Stronger association with infection ≅ more strongly perceived as infectious</a:t>
            </a:r>
          </a:p>
        </p:txBody>
      </p:sp>
    </p:spTree>
    <p:extLst>
      <p:ext uri="{BB962C8B-B14F-4D97-AF65-F5344CB8AC3E}">
        <p14:creationId xmlns:p14="http://schemas.microsoft.com/office/powerpoint/2010/main" val="585232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63069-137C-EA4C-B6A2-D4A9FFE1BCA9}"/>
              </a:ext>
            </a:extLst>
          </p:cNvPr>
          <p:cNvSpPr>
            <a:spLocks noGrp="1"/>
          </p:cNvSpPr>
          <p:nvPr>
            <p:ph type="title"/>
          </p:nvPr>
        </p:nvSpPr>
        <p:spPr>
          <a:xfrm>
            <a:off x="277585" y="310243"/>
            <a:ext cx="5540829" cy="1188720"/>
          </a:xfrm>
        </p:spPr>
        <p:txBody>
          <a:bodyPr>
            <a:normAutofit fontScale="90000"/>
          </a:bodyPr>
          <a:lstStyle/>
          <a:p>
            <a:r>
              <a:rPr lang="en-US" dirty="0"/>
              <a:t>All studies use the Implicit association test</a:t>
            </a:r>
          </a:p>
        </p:txBody>
      </p:sp>
      <p:sp>
        <p:nvSpPr>
          <p:cNvPr id="29" name="Content Placeholder 28">
            <a:extLst>
              <a:ext uri="{FF2B5EF4-FFF2-40B4-BE49-F238E27FC236}">
                <a16:creationId xmlns:a16="http://schemas.microsoft.com/office/drawing/2014/main" id="{42855809-1D8A-4E45-9C3D-F44988BB8527}"/>
              </a:ext>
            </a:extLst>
          </p:cNvPr>
          <p:cNvSpPr>
            <a:spLocks noGrp="1"/>
          </p:cNvSpPr>
          <p:nvPr>
            <p:ph idx="1"/>
          </p:nvPr>
        </p:nvSpPr>
        <p:spPr>
          <a:xfrm>
            <a:off x="277584" y="1649185"/>
            <a:ext cx="5540830" cy="1681843"/>
          </a:xfrm>
        </p:spPr>
        <p:txBody>
          <a:bodyPr>
            <a:noAutofit/>
          </a:bodyPr>
          <a:lstStyle/>
          <a:p>
            <a:pPr marL="0" indent="0">
              <a:buNone/>
            </a:pPr>
            <a:r>
              <a:rPr lang="en-US" sz="2400" dirty="0"/>
              <a:t>Classification task measures strength of automatic associations </a:t>
            </a:r>
            <a:r>
              <a:rPr lang="en-US" sz="2400" dirty="0">
                <a:solidFill>
                  <a:schemeClr val="accent5"/>
                </a:solidFill>
              </a:rPr>
              <a:t>Greenwald, </a:t>
            </a:r>
            <a:r>
              <a:rPr lang="en-US" sz="2400" dirty="0" err="1">
                <a:solidFill>
                  <a:schemeClr val="accent5"/>
                </a:solidFill>
              </a:rPr>
              <a:t>Nosek</a:t>
            </a:r>
            <a:r>
              <a:rPr lang="en-US" sz="2400" dirty="0">
                <a:solidFill>
                  <a:schemeClr val="accent5"/>
                </a:solidFill>
              </a:rPr>
              <a:t>, &amp; </a:t>
            </a:r>
            <a:r>
              <a:rPr lang="en-US" sz="2400" dirty="0" err="1">
                <a:solidFill>
                  <a:schemeClr val="accent5"/>
                </a:solidFill>
              </a:rPr>
              <a:t>Banaji</a:t>
            </a:r>
            <a:r>
              <a:rPr lang="en-US" sz="2400" dirty="0">
                <a:solidFill>
                  <a:schemeClr val="accent5"/>
                </a:solidFill>
              </a:rPr>
              <a:t>, 2003</a:t>
            </a:r>
          </a:p>
          <a:p>
            <a:pPr marL="0" indent="0">
              <a:buNone/>
            </a:pPr>
            <a:endParaRPr lang="en-US" sz="2400" dirty="0">
              <a:solidFill>
                <a:schemeClr val="accent5"/>
              </a:solidFill>
            </a:endParaRPr>
          </a:p>
          <a:p>
            <a:pPr marL="0" indent="0">
              <a:buNone/>
            </a:pPr>
            <a:r>
              <a:rPr lang="en-US" sz="2400" dirty="0"/>
              <a:t>Classification response keys change during the task (e.g.,  African American = Good/Bad)</a:t>
            </a:r>
          </a:p>
        </p:txBody>
      </p:sp>
      <p:sp>
        <p:nvSpPr>
          <p:cNvPr id="31" name="TextBox 30">
            <a:extLst>
              <a:ext uri="{FF2B5EF4-FFF2-40B4-BE49-F238E27FC236}">
                <a16:creationId xmlns:a16="http://schemas.microsoft.com/office/drawing/2014/main" id="{5510A7C7-493C-FE4A-BE53-27E296C1C888}"/>
              </a:ext>
            </a:extLst>
          </p:cNvPr>
          <p:cNvSpPr txBox="1"/>
          <p:nvPr/>
        </p:nvSpPr>
        <p:spPr>
          <a:xfrm>
            <a:off x="7715044" y="1237353"/>
            <a:ext cx="2853858" cy="523220"/>
          </a:xfrm>
          <a:prstGeom prst="rect">
            <a:avLst/>
          </a:prstGeom>
          <a:noFill/>
        </p:spPr>
        <p:txBody>
          <a:bodyPr wrap="none" rtlCol="0">
            <a:spAutoFit/>
          </a:bodyPr>
          <a:lstStyle/>
          <a:p>
            <a:r>
              <a:rPr lang="en-US" sz="2800" dirty="0">
                <a:solidFill>
                  <a:schemeClr val="accent6"/>
                </a:solidFill>
                <a:latin typeface="Gill Sans MT" panose="020B0502020104020203" pitchFamily="34" charset="77"/>
              </a:rPr>
              <a:t>Example. </a:t>
            </a:r>
            <a:r>
              <a:rPr lang="en-US" sz="2800" dirty="0">
                <a:latin typeface="Gill Sans MT" panose="020B0502020104020203" pitchFamily="34" charset="77"/>
              </a:rPr>
              <a:t>Race IAT</a:t>
            </a:r>
          </a:p>
        </p:txBody>
      </p:sp>
      <p:pic>
        <p:nvPicPr>
          <p:cNvPr id="4" name="Picture 3">
            <a:extLst>
              <a:ext uri="{FF2B5EF4-FFF2-40B4-BE49-F238E27FC236}">
                <a16:creationId xmlns:a16="http://schemas.microsoft.com/office/drawing/2014/main" id="{8453294A-E45F-3C41-B216-F18E322D23AE}"/>
              </a:ext>
            </a:extLst>
          </p:cNvPr>
          <p:cNvPicPr>
            <a:picLocks noChangeAspect="1"/>
          </p:cNvPicPr>
          <p:nvPr/>
        </p:nvPicPr>
        <p:blipFill>
          <a:blip r:embed="rId3"/>
          <a:stretch>
            <a:fillRect/>
          </a:stretch>
        </p:blipFill>
        <p:spPr>
          <a:xfrm>
            <a:off x="6096000" y="3429000"/>
            <a:ext cx="6091947" cy="3429016"/>
          </a:xfrm>
          <a:prstGeom prst="rect">
            <a:avLst/>
          </a:prstGeom>
        </p:spPr>
      </p:pic>
    </p:spTree>
    <p:extLst>
      <p:ext uri="{BB962C8B-B14F-4D97-AF65-F5344CB8AC3E}">
        <p14:creationId xmlns:p14="http://schemas.microsoft.com/office/powerpoint/2010/main" val="365590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3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m003neut_avg.bmp" descr="wm003neut_avg.bmp">
            <a:extLst>
              <a:ext uri="{FF2B5EF4-FFF2-40B4-BE49-F238E27FC236}">
                <a16:creationId xmlns:a16="http://schemas.microsoft.com/office/drawing/2014/main" id="{7F9F1B59-1621-4A48-8646-2616ADA9DF49}"/>
              </a:ext>
            </a:extLst>
          </p:cNvPr>
          <p:cNvPicPr>
            <a:picLocks noChangeAspect="1"/>
          </p:cNvPicPr>
          <p:nvPr/>
        </p:nvPicPr>
        <p:blipFill>
          <a:blip r:embed="rId3"/>
          <a:stretch>
            <a:fillRect/>
          </a:stretch>
        </p:blipFill>
        <p:spPr>
          <a:xfrm>
            <a:off x="2685280" y="4885500"/>
            <a:ext cx="1587500" cy="1117601"/>
          </a:xfrm>
          <a:prstGeom prst="rect">
            <a:avLst/>
          </a:prstGeom>
          <a:effectLst>
            <a:outerShdw blurRad="50800" dist="38100" dir="8100000" algn="tr" rotWithShape="0">
              <a:prstClr val="black">
                <a:alpha val="40000"/>
              </a:prstClr>
            </a:outerShdw>
          </a:effectLst>
        </p:spPr>
      </p:pic>
      <p:pic>
        <p:nvPicPr>
          <p:cNvPr id="3" name="wm003neut_brnscr.bmp" descr="wm003neut_brnscr.bmp">
            <a:extLst>
              <a:ext uri="{FF2B5EF4-FFF2-40B4-BE49-F238E27FC236}">
                <a16:creationId xmlns:a16="http://schemas.microsoft.com/office/drawing/2014/main" id="{EA51D62E-7E71-8D43-A666-839E37D1D6B0}"/>
              </a:ext>
            </a:extLst>
          </p:cNvPr>
          <p:cNvPicPr>
            <a:picLocks noChangeAspect="1"/>
          </p:cNvPicPr>
          <p:nvPr/>
        </p:nvPicPr>
        <p:blipFill>
          <a:blip r:embed="rId4"/>
          <a:stretch>
            <a:fillRect/>
          </a:stretch>
        </p:blipFill>
        <p:spPr>
          <a:xfrm>
            <a:off x="6190480" y="4885500"/>
            <a:ext cx="1587500" cy="1117601"/>
          </a:xfrm>
          <a:prstGeom prst="rect">
            <a:avLst/>
          </a:prstGeom>
          <a:effectLst>
            <a:outerShdw blurRad="50800" dist="38100" dir="8100000" algn="tr" rotWithShape="0">
              <a:prstClr val="black">
                <a:alpha val="40000"/>
              </a:prstClr>
            </a:outerShdw>
          </a:effectLst>
        </p:spPr>
      </p:pic>
      <p:pic>
        <p:nvPicPr>
          <p:cNvPr id="4" name="wm003neut_obe.bmp" descr="wm003neut_obe.bmp">
            <a:extLst>
              <a:ext uri="{FF2B5EF4-FFF2-40B4-BE49-F238E27FC236}">
                <a16:creationId xmlns:a16="http://schemas.microsoft.com/office/drawing/2014/main" id="{3C5DEE76-589C-F942-967C-B136713B96F0}"/>
              </a:ext>
            </a:extLst>
          </p:cNvPr>
          <p:cNvPicPr>
            <a:picLocks noChangeAspect="1"/>
          </p:cNvPicPr>
          <p:nvPr/>
        </p:nvPicPr>
        <p:blipFill>
          <a:blip r:embed="rId5"/>
          <a:stretch>
            <a:fillRect/>
          </a:stretch>
        </p:blipFill>
        <p:spPr>
          <a:xfrm>
            <a:off x="9746480" y="4929950"/>
            <a:ext cx="1587500" cy="1143001"/>
          </a:xfrm>
          <a:prstGeom prst="rect">
            <a:avLst/>
          </a:prstGeom>
          <a:effectLst>
            <a:outerShdw blurRad="50800" dist="38100" dir="8100000" algn="tr" rotWithShape="0">
              <a:prstClr val="black">
                <a:alpha val="40000"/>
              </a:prstClr>
            </a:outerShdw>
          </a:effectLst>
        </p:spPr>
      </p:pic>
      <p:pic>
        <p:nvPicPr>
          <p:cNvPr id="5" name="wm006neut_avg.bmp" descr="wm006neut_avg.bmp">
            <a:extLst>
              <a:ext uri="{FF2B5EF4-FFF2-40B4-BE49-F238E27FC236}">
                <a16:creationId xmlns:a16="http://schemas.microsoft.com/office/drawing/2014/main" id="{D6559C7C-AA08-064C-AF88-45EC91B1D00F}"/>
              </a:ext>
            </a:extLst>
          </p:cNvPr>
          <p:cNvPicPr>
            <a:picLocks noChangeAspect="1"/>
          </p:cNvPicPr>
          <p:nvPr/>
        </p:nvPicPr>
        <p:blipFill>
          <a:blip r:embed="rId6"/>
          <a:stretch>
            <a:fillRect/>
          </a:stretch>
        </p:blipFill>
        <p:spPr>
          <a:xfrm>
            <a:off x="2685280" y="3550730"/>
            <a:ext cx="1587500" cy="1117601"/>
          </a:xfrm>
          <a:prstGeom prst="rect">
            <a:avLst/>
          </a:prstGeom>
          <a:effectLst>
            <a:outerShdw blurRad="50800" dist="38100" dir="8100000" algn="tr" rotWithShape="0">
              <a:prstClr val="black">
                <a:alpha val="40000"/>
              </a:prstClr>
            </a:outerShdw>
          </a:effectLst>
        </p:spPr>
      </p:pic>
      <p:pic>
        <p:nvPicPr>
          <p:cNvPr id="6" name="wm006neut_brnscr.bmp" descr="wm006neut_brnscr.bmp">
            <a:extLst>
              <a:ext uri="{FF2B5EF4-FFF2-40B4-BE49-F238E27FC236}">
                <a16:creationId xmlns:a16="http://schemas.microsoft.com/office/drawing/2014/main" id="{CA6FCA9F-4E8F-7F40-9E84-7815BCF0E4CA}"/>
              </a:ext>
            </a:extLst>
          </p:cNvPr>
          <p:cNvPicPr>
            <a:picLocks noChangeAspect="1"/>
          </p:cNvPicPr>
          <p:nvPr/>
        </p:nvPicPr>
        <p:blipFill>
          <a:blip r:embed="rId7"/>
          <a:stretch>
            <a:fillRect/>
          </a:stretch>
        </p:blipFill>
        <p:spPr>
          <a:xfrm>
            <a:off x="6190480" y="3550730"/>
            <a:ext cx="1587500" cy="1117601"/>
          </a:xfrm>
          <a:prstGeom prst="rect">
            <a:avLst/>
          </a:prstGeom>
          <a:effectLst>
            <a:outerShdw blurRad="50800" dist="38100" dir="8100000" algn="tr" rotWithShape="0">
              <a:prstClr val="black">
                <a:alpha val="40000"/>
              </a:prstClr>
            </a:outerShdw>
          </a:effectLst>
        </p:spPr>
      </p:pic>
      <p:pic>
        <p:nvPicPr>
          <p:cNvPr id="7" name="wm006neut_obe.bmp" descr="wm006neut_obe.bmp">
            <a:extLst>
              <a:ext uri="{FF2B5EF4-FFF2-40B4-BE49-F238E27FC236}">
                <a16:creationId xmlns:a16="http://schemas.microsoft.com/office/drawing/2014/main" id="{CD902DD4-52E9-DB4B-B1AD-4A0C446C3608}"/>
              </a:ext>
            </a:extLst>
          </p:cNvPr>
          <p:cNvPicPr>
            <a:picLocks noChangeAspect="1"/>
          </p:cNvPicPr>
          <p:nvPr/>
        </p:nvPicPr>
        <p:blipFill>
          <a:blip r:embed="rId8"/>
          <a:stretch>
            <a:fillRect/>
          </a:stretch>
        </p:blipFill>
        <p:spPr>
          <a:xfrm>
            <a:off x="9746480" y="3550730"/>
            <a:ext cx="1587500" cy="1174751"/>
          </a:xfrm>
          <a:prstGeom prst="rect">
            <a:avLst/>
          </a:prstGeom>
          <a:effectLst>
            <a:outerShdw blurRad="50800" dist="38100" dir="8100000" algn="tr" rotWithShape="0">
              <a:prstClr val="black">
                <a:alpha val="40000"/>
              </a:prstClr>
            </a:outerShdw>
          </a:effectLst>
        </p:spPr>
      </p:pic>
      <p:pic>
        <p:nvPicPr>
          <p:cNvPr id="8" name="wm009neut_avg.bmp" descr="wm009neut_avg.bmp">
            <a:extLst>
              <a:ext uri="{FF2B5EF4-FFF2-40B4-BE49-F238E27FC236}">
                <a16:creationId xmlns:a16="http://schemas.microsoft.com/office/drawing/2014/main" id="{6EAFF270-E333-CA4C-AD22-3034437017BC}"/>
              </a:ext>
            </a:extLst>
          </p:cNvPr>
          <p:cNvPicPr>
            <a:picLocks noChangeAspect="1"/>
          </p:cNvPicPr>
          <p:nvPr/>
        </p:nvPicPr>
        <p:blipFill>
          <a:blip r:embed="rId9"/>
          <a:stretch>
            <a:fillRect/>
          </a:stretch>
        </p:blipFill>
        <p:spPr>
          <a:xfrm>
            <a:off x="2685280" y="2215961"/>
            <a:ext cx="1587500" cy="1117601"/>
          </a:xfrm>
          <a:prstGeom prst="rect">
            <a:avLst/>
          </a:prstGeom>
          <a:effectLst>
            <a:outerShdw blurRad="50800" dist="38100" dir="8100000" algn="tr" rotWithShape="0">
              <a:prstClr val="black">
                <a:alpha val="40000"/>
              </a:prstClr>
            </a:outerShdw>
          </a:effectLst>
        </p:spPr>
      </p:pic>
      <p:pic>
        <p:nvPicPr>
          <p:cNvPr id="9" name="wm009neut_brnscr.bmp" descr="wm009neut_brnscr.bmp">
            <a:extLst>
              <a:ext uri="{FF2B5EF4-FFF2-40B4-BE49-F238E27FC236}">
                <a16:creationId xmlns:a16="http://schemas.microsoft.com/office/drawing/2014/main" id="{7123CD2C-D729-E342-ADD0-13000AE14A72}"/>
              </a:ext>
            </a:extLst>
          </p:cNvPr>
          <p:cNvPicPr>
            <a:picLocks noChangeAspect="1"/>
          </p:cNvPicPr>
          <p:nvPr/>
        </p:nvPicPr>
        <p:blipFill>
          <a:blip r:embed="rId10"/>
          <a:stretch>
            <a:fillRect/>
          </a:stretch>
        </p:blipFill>
        <p:spPr>
          <a:xfrm>
            <a:off x="6190480" y="2215961"/>
            <a:ext cx="1587500" cy="1117601"/>
          </a:xfrm>
          <a:prstGeom prst="rect">
            <a:avLst/>
          </a:prstGeom>
          <a:effectLst>
            <a:outerShdw blurRad="50800" dist="38100" dir="8100000" algn="tr" rotWithShape="0">
              <a:prstClr val="black">
                <a:alpha val="40000"/>
              </a:prstClr>
            </a:outerShdw>
          </a:effectLst>
        </p:spPr>
      </p:pic>
      <p:pic>
        <p:nvPicPr>
          <p:cNvPr id="10" name="wm009neut_obe.bmp" descr="wm009neut_obe.bmp">
            <a:extLst>
              <a:ext uri="{FF2B5EF4-FFF2-40B4-BE49-F238E27FC236}">
                <a16:creationId xmlns:a16="http://schemas.microsoft.com/office/drawing/2014/main" id="{9AE2F86E-FCF0-5048-BC8D-60EF6C38ACBA}"/>
              </a:ext>
            </a:extLst>
          </p:cNvPr>
          <p:cNvPicPr>
            <a:picLocks noChangeAspect="1"/>
          </p:cNvPicPr>
          <p:nvPr/>
        </p:nvPicPr>
        <p:blipFill>
          <a:blip r:embed="rId11"/>
          <a:stretch>
            <a:fillRect/>
          </a:stretch>
        </p:blipFill>
        <p:spPr>
          <a:xfrm>
            <a:off x="9746480" y="2203261"/>
            <a:ext cx="1587500" cy="1143001"/>
          </a:xfrm>
          <a:prstGeom prst="rect">
            <a:avLst/>
          </a:prstGeom>
          <a:effectLst>
            <a:outerShdw blurRad="50800" dist="38100" dir="8100000" algn="tr" rotWithShape="0">
              <a:prstClr val="black">
                <a:alpha val="40000"/>
              </a:prstClr>
            </a:outerShdw>
          </a:effectLst>
        </p:spPr>
      </p:pic>
      <p:pic>
        <p:nvPicPr>
          <p:cNvPr id="11" name="wm011neut_avg.bmp" descr="wm011neut_avg.bmp">
            <a:extLst>
              <a:ext uri="{FF2B5EF4-FFF2-40B4-BE49-F238E27FC236}">
                <a16:creationId xmlns:a16="http://schemas.microsoft.com/office/drawing/2014/main" id="{F9728281-385B-9743-BE86-ACC6DFAA7DBE}"/>
              </a:ext>
            </a:extLst>
          </p:cNvPr>
          <p:cNvPicPr>
            <a:picLocks noChangeAspect="1"/>
          </p:cNvPicPr>
          <p:nvPr/>
        </p:nvPicPr>
        <p:blipFill>
          <a:blip r:embed="rId12"/>
          <a:stretch>
            <a:fillRect/>
          </a:stretch>
        </p:blipFill>
        <p:spPr>
          <a:xfrm>
            <a:off x="2685280" y="881191"/>
            <a:ext cx="1587500" cy="1117601"/>
          </a:xfrm>
          <a:prstGeom prst="rect">
            <a:avLst/>
          </a:prstGeom>
          <a:effectLst>
            <a:outerShdw blurRad="50800" dist="38100" dir="8100000" algn="tr" rotWithShape="0">
              <a:prstClr val="black">
                <a:alpha val="40000"/>
              </a:prstClr>
            </a:outerShdw>
          </a:effectLst>
        </p:spPr>
      </p:pic>
      <p:pic>
        <p:nvPicPr>
          <p:cNvPr id="12" name="wm011neut_brnscr.bmp" descr="wm011neut_brnscr.bmp">
            <a:extLst>
              <a:ext uri="{FF2B5EF4-FFF2-40B4-BE49-F238E27FC236}">
                <a16:creationId xmlns:a16="http://schemas.microsoft.com/office/drawing/2014/main" id="{F568F8D0-17BE-EF4E-8851-EC19D502E1E4}"/>
              </a:ext>
            </a:extLst>
          </p:cNvPr>
          <p:cNvPicPr>
            <a:picLocks noChangeAspect="1"/>
          </p:cNvPicPr>
          <p:nvPr/>
        </p:nvPicPr>
        <p:blipFill>
          <a:blip r:embed="rId13"/>
          <a:stretch>
            <a:fillRect/>
          </a:stretch>
        </p:blipFill>
        <p:spPr>
          <a:xfrm>
            <a:off x="6190480" y="881191"/>
            <a:ext cx="1587500" cy="1117601"/>
          </a:xfrm>
          <a:prstGeom prst="rect">
            <a:avLst/>
          </a:prstGeom>
          <a:effectLst>
            <a:outerShdw blurRad="50800" dist="38100" dir="8100000" algn="tr" rotWithShape="0">
              <a:prstClr val="black">
                <a:alpha val="40000"/>
              </a:prstClr>
            </a:outerShdw>
          </a:effectLst>
        </p:spPr>
      </p:pic>
      <p:pic>
        <p:nvPicPr>
          <p:cNvPr id="13" name="wm011neut_obe.bmp" descr="wm011neut_obe.bmp">
            <a:extLst>
              <a:ext uri="{FF2B5EF4-FFF2-40B4-BE49-F238E27FC236}">
                <a16:creationId xmlns:a16="http://schemas.microsoft.com/office/drawing/2014/main" id="{B77597A7-1C24-0749-A3C7-DEBE7F8A7CC0}"/>
              </a:ext>
            </a:extLst>
          </p:cNvPr>
          <p:cNvPicPr>
            <a:picLocks noChangeAspect="1"/>
          </p:cNvPicPr>
          <p:nvPr/>
        </p:nvPicPr>
        <p:blipFill>
          <a:blip r:embed="rId14"/>
          <a:stretch>
            <a:fillRect/>
          </a:stretch>
        </p:blipFill>
        <p:spPr>
          <a:xfrm>
            <a:off x="9746480" y="881191"/>
            <a:ext cx="1587500" cy="1117601"/>
          </a:xfrm>
          <a:prstGeom prst="rect">
            <a:avLst/>
          </a:prstGeom>
          <a:effectLst>
            <a:outerShdw blurRad="50800" dist="38100" dir="8100000" algn="tr" rotWithShape="0">
              <a:prstClr val="black">
                <a:alpha val="40000"/>
              </a:prstClr>
            </a:outerShdw>
          </a:effectLst>
        </p:spPr>
      </p:pic>
      <p:pic>
        <p:nvPicPr>
          <p:cNvPr id="14" name="wm016neut_avg.bmp" descr="wm016neut_avg.bmp">
            <a:extLst>
              <a:ext uri="{FF2B5EF4-FFF2-40B4-BE49-F238E27FC236}">
                <a16:creationId xmlns:a16="http://schemas.microsoft.com/office/drawing/2014/main" id="{3381FDCB-560E-AA4B-B115-34958AA57087}"/>
              </a:ext>
            </a:extLst>
          </p:cNvPr>
          <p:cNvPicPr>
            <a:picLocks noChangeAspect="1"/>
          </p:cNvPicPr>
          <p:nvPr/>
        </p:nvPicPr>
        <p:blipFill>
          <a:blip r:embed="rId15"/>
          <a:stretch>
            <a:fillRect/>
          </a:stretch>
        </p:blipFill>
        <p:spPr>
          <a:xfrm>
            <a:off x="932680" y="4907725"/>
            <a:ext cx="1587500" cy="1117601"/>
          </a:xfrm>
          <a:prstGeom prst="rect">
            <a:avLst/>
          </a:prstGeom>
          <a:effectLst>
            <a:outerShdw blurRad="50800" dist="38100" dir="8100000" algn="tr" rotWithShape="0">
              <a:prstClr val="black">
                <a:alpha val="40000"/>
              </a:prstClr>
            </a:outerShdw>
          </a:effectLst>
        </p:spPr>
      </p:pic>
      <p:pic>
        <p:nvPicPr>
          <p:cNvPr id="15" name="wm016neut_brnscr.bmp" descr="wm016neut_brnscr.bmp">
            <a:extLst>
              <a:ext uri="{FF2B5EF4-FFF2-40B4-BE49-F238E27FC236}">
                <a16:creationId xmlns:a16="http://schemas.microsoft.com/office/drawing/2014/main" id="{4DFB2431-6F91-AB41-A28D-D01D2562FE2A}"/>
              </a:ext>
            </a:extLst>
          </p:cNvPr>
          <p:cNvPicPr>
            <a:picLocks noChangeAspect="1"/>
          </p:cNvPicPr>
          <p:nvPr/>
        </p:nvPicPr>
        <p:blipFill>
          <a:blip r:embed="rId16"/>
          <a:stretch>
            <a:fillRect/>
          </a:stretch>
        </p:blipFill>
        <p:spPr>
          <a:xfrm>
            <a:off x="4437880" y="4885500"/>
            <a:ext cx="1587500" cy="1117601"/>
          </a:xfrm>
          <a:prstGeom prst="rect">
            <a:avLst/>
          </a:prstGeom>
          <a:effectLst>
            <a:outerShdw blurRad="50800" dist="38100" dir="8100000" algn="tr" rotWithShape="0">
              <a:prstClr val="black">
                <a:alpha val="40000"/>
              </a:prstClr>
            </a:outerShdw>
          </a:effectLst>
        </p:spPr>
      </p:pic>
      <p:pic>
        <p:nvPicPr>
          <p:cNvPr id="16" name="wm016neut_obe.bmp" descr="wm016neut_obe.bmp">
            <a:extLst>
              <a:ext uri="{FF2B5EF4-FFF2-40B4-BE49-F238E27FC236}">
                <a16:creationId xmlns:a16="http://schemas.microsoft.com/office/drawing/2014/main" id="{98F49063-6543-434E-A245-BAFCB826FE59}"/>
              </a:ext>
            </a:extLst>
          </p:cNvPr>
          <p:cNvPicPr>
            <a:picLocks noChangeAspect="1"/>
          </p:cNvPicPr>
          <p:nvPr/>
        </p:nvPicPr>
        <p:blipFill>
          <a:blip r:embed="rId17"/>
          <a:stretch>
            <a:fillRect/>
          </a:stretch>
        </p:blipFill>
        <p:spPr>
          <a:xfrm>
            <a:off x="7968480" y="4885500"/>
            <a:ext cx="1587500" cy="1162051"/>
          </a:xfrm>
          <a:prstGeom prst="rect">
            <a:avLst/>
          </a:prstGeom>
          <a:effectLst>
            <a:outerShdw blurRad="50800" dist="38100" dir="8100000" algn="tr" rotWithShape="0">
              <a:prstClr val="black">
                <a:alpha val="40000"/>
              </a:prstClr>
            </a:outerShdw>
          </a:effectLst>
        </p:spPr>
      </p:pic>
      <p:pic>
        <p:nvPicPr>
          <p:cNvPr id="17" name="wm024neut_avg.bmp" descr="wm024neut_avg.bmp">
            <a:extLst>
              <a:ext uri="{FF2B5EF4-FFF2-40B4-BE49-F238E27FC236}">
                <a16:creationId xmlns:a16="http://schemas.microsoft.com/office/drawing/2014/main" id="{E906B393-E12F-DB46-B408-219748AC27F5}"/>
              </a:ext>
            </a:extLst>
          </p:cNvPr>
          <p:cNvPicPr>
            <a:picLocks noChangeAspect="1"/>
          </p:cNvPicPr>
          <p:nvPr/>
        </p:nvPicPr>
        <p:blipFill>
          <a:blip r:embed="rId18"/>
          <a:stretch>
            <a:fillRect/>
          </a:stretch>
        </p:blipFill>
        <p:spPr>
          <a:xfrm>
            <a:off x="932680" y="3550730"/>
            <a:ext cx="1587500" cy="1117601"/>
          </a:xfrm>
          <a:prstGeom prst="rect">
            <a:avLst/>
          </a:prstGeom>
          <a:effectLst>
            <a:outerShdw blurRad="50800" dist="38100" dir="8100000" algn="tr" rotWithShape="0">
              <a:prstClr val="black">
                <a:alpha val="40000"/>
              </a:prstClr>
            </a:outerShdw>
          </a:effectLst>
        </p:spPr>
      </p:pic>
      <p:pic>
        <p:nvPicPr>
          <p:cNvPr id="18" name="wm024neut_brnscr.bmp" descr="wm024neut_brnscr.bmp">
            <a:extLst>
              <a:ext uri="{FF2B5EF4-FFF2-40B4-BE49-F238E27FC236}">
                <a16:creationId xmlns:a16="http://schemas.microsoft.com/office/drawing/2014/main" id="{528400D3-2DBD-7448-9302-F2F8CCC6D742}"/>
              </a:ext>
            </a:extLst>
          </p:cNvPr>
          <p:cNvPicPr>
            <a:picLocks noChangeAspect="1"/>
          </p:cNvPicPr>
          <p:nvPr/>
        </p:nvPicPr>
        <p:blipFill>
          <a:blip r:embed="rId19"/>
          <a:stretch>
            <a:fillRect/>
          </a:stretch>
        </p:blipFill>
        <p:spPr>
          <a:xfrm>
            <a:off x="4437880" y="3550730"/>
            <a:ext cx="1587500" cy="1117601"/>
          </a:xfrm>
          <a:prstGeom prst="rect">
            <a:avLst/>
          </a:prstGeom>
          <a:effectLst>
            <a:outerShdw blurRad="50800" dist="38100" dir="8100000" algn="tr" rotWithShape="0">
              <a:prstClr val="black">
                <a:alpha val="40000"/>
              </a:prstClr>
            </a:outerShdw>
          </a:effectLst>
        </p:spPr>
      </p:pic>
      <p:pic>
        <p:nvPicPr>
          <p:cNvPr id="19" name="wm024neut_obe.bmp" descr="wm024neut_obe.bmp">
            <a:extLst>
              <a:ext uri="{FF2B5EF4-FFF2-40B4-BE49-F238E27FC236}">
                <a16:creationId xmlns:a16="http://schemas.microsoft.com/office/drawing/2014/main" id="{D5DD1639-A20C-B643-8E55-B74363A0E96E}"/>
              </a:ext>
            </a:extLst>
          </p:cNvPr>
          <p:cNvPicPr>
            <a:picLocks noChangeAspect="1"/>
          </p:cNvPicPr>
          <p:nvPr/>
        </p:nvPicPr>
        <p:blipFill>
          <a:blip r:embed="rId20"/>
          <a:stretch>
            <a:fillRect/>
          </a:stretch>
        </p:blipFill>
        <p:spPr>
          <a:xfrm>
            <a:off x="7968480" y="3544380"/>
            <a:ext cx="1587500" cy="1162051"/>
          </a:xfrm>
          <a:prstGeom prst="rect">
            <a:avLst/>
          </a:prstGeom>
          <a:effectLst>
            <a:outerShdw blurRad="50800" dist="38100" dir="8100000" algn="tr" rotWithShape="0">
              <a:prstClr val="black">
                <a:alpha val="40000"/>
              </a:prstClr>
            </a:outerShdw>
          </a:effectLst>
        </p:spPr>
      </p:pic>
      <p:pic>
        <p:nvPicPr>
          <p:cNvPr id="20" name="wm028neut_avg.bmp" descr="wm028neut_avg.bmp">
            <a:extLst>
              <a:ext uri="{FF2B5EF4-FFF2-40B4-BE49-F238E27FC236}">
                <a16:creationId xmlns:a16="http://schemas.microsoft.com/office/drawing/2014/main" id="{75D1D537-8BC2-E14F-83D6-560BA6652BD2}"/>
              </a:ext>
            </a:extLst>
          </p:cNvPr>
          <p:cNvPicPr>
            <a:picLocks noChangeAspect="1"/>
          </p:cNvPicPr>
          <p:nvPr/>
        </p:nvPicPr>
        <p:blipFill>
          <a:blip r:embed="rId21"/>
          <a:stretch>
            <a:fillRect/>
          </a:stretch>
        </p:blipFill>
        <p:spPr>
          <a:xfrm>
            <a:off x="932680" y="2215961"/>
            <a:ext cx="1587500" cy="1117601"/>
          </a:xfrm>
          <a:prstGeom prst="rect">
            <a:avLst/>
          </a:prstGeom>
          <a:effectLst>
            <a:outerShdw blurRad="50800" dist="38100" dir="8100000" algn="tr" rotWithShape="0">
              <a:prstClr val="black">
                <a:alpha val="40000"/>
              </a:prstClr>
            </a:outerShdw>
          </a:effectLst>
        </p:spPr>
      </p:pic>
      <p:pic>
        <p:nvPicPr>
          <p:cNvPr id="21" name="wm028neut_brnscr.bmp" descr="wm028neut_brnscr.bmp">
            <a:extLst>
              <a:ext uri="{FF2B5EF4-FFF2-40B4-BE49-F238E27FC236}">
                <a16:creationId xmlns:a16="http://schemas.microsoft.com/office/drawing/2014/main" id="{5C87BE3A-9BA0-8F46-BF2F-5E56BA7DF095}"/>
              </a:ext>
            </a:extLst>
          </p:cNvPr>
          <p:cNvPicPr>
            <a:picLocks noChangeAspect="1"/>
          </p:cNvPicPr>
          <p:nvPr/>
        </p:nvPicPr>
        <p:blipFill>
          <a:blip r:embed="rId22"/>
          <a:stretch>
            <a:fillRect/>
          </a:stretch>
        </p:blipFill>
        <p:spPr>
          <a:xfrm>
            <a:off x="4437880" y="2215961"/>
            <a:ext cx="1587500" cy="1117601"/>
          </a:xfrm>
          <a:prstGeom prst="rect">
            <a:avLst/>
          </a:prstGeom>
          <a:effectLst>
            <a:outerShdw blurRad="50800" dist="38100" dir="8100000" algn="tr" rotWithShape="0">
              <a:prstClr val="black">
                <a:alpha val="40000"/>
              </a:prstClr>
            </a:outerShdw>
          </a:effectLst>
        </p:spPr>
      </p:pic>
      <p:pic>
        <p:nvPicPr>
          <p:cNvPr id="22" name="wm028neut_obe.bmp" descr="wm028neut_obe.bmp">
            <a:extLst>
              <a:ext uri="{FF2B5EF4-FFF2-40B4-BE49-F238E27FC236}">
                <a16:creationId xmlns:a16="http://schemas.microsoft.com/office/drawing/2014/main" id="{FCED0F9B-8A87-674E-959B-2B4867DF22B7}"/>
              </a:ext>
            </a:extLst>
          </p:cNvPr>
          <p:cNvPicPr>
            <a:picLocks noChangeAspect="1"/>
          </p:cNvPicPr>
          <p:nvPr/>
        </p:nvPicPr>
        <p:blipFill>
          <a:blip r:embed="rId23"/>
          <a:stretch>
            <a:fillRect/>
          </a:stretch>
        </p:blipFill>
        <p:spPr>
          <a:xfrm>
            <a:off x="7968480" y="2184211"/>
            <a:ext cx="1587500" cy="1181101"/>
          </a:xfrm>
          <a:prstGeom prst="rect">
            <a:avLst/>
          </a:prstGeom>
          <a:effectLst>
            <a:outerShdw blurRad="50800" dist="38100" dir="8100000" algn="tr" rotWithShape="0">
              <a:prstClr val="black">
                <a:alpha val="40000"/>
              </a:prstClr>
            </a:outerShdw>
          </a:effectLst>
        </p:spPr>
      </p:pic>
      <p:pic>
        <p:nvPicPr>
          <p:cNvPr id="23" name="wm029neut_avg.bmp" descr="wm029neut_avg.bmp">
            <a:extLst>
              <a:ext uri="{FF2B5EF4-FFF2-40B4-BE49-F238E27FC236}">
                <a16:creationId xmlns:a16="http://schemas.microsoft.com/office/drawing/2014/main" id="{F77E8B6D-BBCC-3442-BCE5-150120ABC872}"/>
              </a:ext>
            </a:extLst>
          </p:cNvPr>
          <p:cNvPicPr>
            <a:picLocks noChangeAspect="1"/>
          </p:cNvPicPr>
          <p:nvPr/>
        </p:nvPicPr>
        <p:blipFill>
          <a:blip r:embed="rId24"/>
          <a:stretch>
            <a:fillRect/>
          </a:stretch>
        </p:blipFill>
        <p:spPr>
          <a:xfrm>
            <a:off x="932680" y="881191"/>
            <a:ext cx="1587500" cy="1117601"/>
          </a:xfrm>
          <a:prstGeom prst="rect">
            <a:avLst/>
          </a:prstGeom>
          <a:effectLst>
            <a:outerShdw blurRad="50800" dist="38100" dir="8100000" algn="tr" rotWithShape="0">
              <a:prstClr val="black">
                <a:alpha val="40000"/>
              </a:prstClr>
            </a:outerShdw>
          </a:effectLst>
        </p:spPr>
      </p:pic>
      <p:pic>
        <p:nvPicPr>
          <p:cNvPr id="24" name="wm029neut_brnscr.bmp" descr="wm029neut_brnscr.bmp">
            <a:extLst>
              <a:ext uri="{FF2B5EF4-FFF2-40B4-BE49-F238E27FC236}">
                <a16:creationId xmlns:a16="http://schemas.microsoft.com/office/drawing/2014/main" id="{85AE28F6-4A72-0F49-A6CC-7DF67028C832}"/>
              </a:ext>
            </a:extLst>
          </p:cNvPr>
          <p:cNvPicPr>
            <a:picLocks noChangeAspect="1"/>
          </p:cNvPicPr>
          <p:nvPr/>
        </p:nvPicPr>
        <p:blipFill>
          <a:blip r:embed="rId25"/>
          <a:stretch>
            <a:fillRect/>
          </a:stretch>
        </p:blipFill>
        <p:spPr>
          <a:xfrm>
            <a:off x="4437880" y="881191"/>
            <a:ext cx="1587500" cy="1117601"/>
          </a:xfrm>
          <a:prstGeom prst="rect">
            <a:avLst/>
          </a:prstGeom>
          <a:effectLst>
            <a:outerShdw blurRad="50800" dist="38100" dir="8100000" algn="tr" rotWithShape="0">
              <a:prstClr val="black">
                <a:alpha val="40000"/>
              </a:prstClr>
            </a:outerShdw>
          </a:effectLst>
        </p:spPr>
      </p:pic>
      <p:pic>
        <p:nvPicPr>
          <p:cNvPr id="25" name="wm029neut_obe.bmp" descr="wm029neut_obe.bmp">
            <a:extLst>
              <a:ext uri="{FF2B5EF4-FFF2-40B4-BE49-F238E27FC236}">
                <a16:creationId xmlns:a16="http://schemas.microsoft.com/office/drawing/2014/main" id="{68DC98AC-A7A0-334C-ACB1-A8FC85273DA4}"/>
              </a:ext>
            </a:extLst>
          </p:cNvPr>
          <p:cNvPicPr>
            <a:picLocks noChangeAspect="1"/>
          </p:cNvPicPr>
          <p:nvPr/>
        </p:nvPicPr>
        <p:blipFill>
          <a:blip r:embed="rId26"/>
          <a:stretch>
            <a:fillRect/>
          </a:stretch>
        </p:blipFill>
        <p:spPr>
          <a:xfrm>
            <a:off x="7968480" y="874841"/>
            <a:ext cx="1587500" cy="1130301"/>
          </a:xfrm>
          <a:prstGeom prst="rect">
            <a:avLst/>
          </a:prstGeom>
          <a:effectLst>
            <a:outerShdw blurRad="50800" dist="38100" dir="8100000" algn="tr" rotWithShape="0">
              <a:prstClr val="black">
                <a:alpha val="40000"/>
              </a:prstClr>
            </a:outerShdw>
          </a:effectLst>
        </p:spPr>
      </p:pic>
      <p:sp>
        <p:nvSpPr>
          <p:cNvPr id="26" name="TextBox 25">
            <a:extLst>
              <a:ext uri="{FF2B5EF4-FFF2-40B4-BE49-F238E27FC236}">
                <a16:creationId xmlns:a16="http://schemas.microsoft.com/office/drawing/2014/main" id="{F975CBDD-7E89-7944-87DB-025E367AFB0F}"/>
              </a:ext>
            </a:extLst>
          </p:cNvPr>
          <p:cNvSpPr txBox="1"/>
          <p:nvPr/>
        </p:nvSpPr>
        <p:spPr>
          <a:xfrm>
            <a:off x="2096016" y="299829"/>
            <a:ext cx="1178528" cy="461665"/>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sz="2400" dirty="0">
                <a:latin typeface="Gill Sans MT" panose="020B0502020104020203" pitchFamily="34" charset="77"/>
              </a:rPr>
              <a:t>Original</a:t>
            </a:r>
          </a:p>
        </p:txBody>
      </p:sp>
      <p:sp>
        <p:nvSpPr>
          <p:cNvPr id="27" name="TextBox 26">
            <a:extLst>
              <a:ext uri="{FF2B5EF4-FFF2-40B4-BE49-F238E27FC236}">
                <a16:creationId xmlns:a16="http://schemas.microsoft.com/office/drawing/2014/main" id="{8F068887-6A7C-8545-A783-A2AFB9DB80F3}"/>
              </a:ext>
            </a:extLst>
          </p:cNvPr>
          <p:cNvSpPr txBox="1"/>
          <p:nvPr/>
        </p:nvSpPr>
        <p:spPr>
          <a:xfrm>
            <a:off x="5365194" y="297937"/>
            <a:ext cx="1451295" cy="461665"/>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sz="2400" dirty="0">
                <a:latin typeface="Gill Sans MT" panose="020B0502020104020203" pitchFamily="34" charset="77"/>
              </a:rPr>
              <a:t>Disfigured</a:t>
            </a:r>
          </a:p>
        </p:txBody>
      </p:sp>
      <p:sp>
        <p:nvSpPr>
          <p:cNvPr id="28" name="TextBox 27">
            <a:extLst>
              <a:ext uri="{FF2B5EF4-FFF2-40B4-BE49-F238E27FC236}">
                <a16:creationId xmlns:a16="http://schemas.microsoft.com/office/drawing/2014/main" id="{DDBFC482-6BE3-9548-962F-79D600D25E92}"/>
              </a:ext>
            </a:extLst>
          </p:cNvPr>
          <p:cNvSpPr txBox="1"/>
          <p:nvPr/>
        </p:nvSpPr>
        <p:spPr>
          <a:xfrm>
            <a:off x="9053278" y="297938"/>
            <a:ext cx="1005403" cy="461665"/>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sz="2400" dirty="0">
                <a:latin typeface="Gill Sans MT" panose="020B0502020104020203" pitchFamily="34" charset="77"/>
              </a:rPr>
              <a:t>Obese</a:t>
            </a:r>
          </a:p>
        </p:txBody>
      </p:sp>
      <p:sp>
        <p:nvSpPr>
          <p:cNvPr id="30" name="TextBox 29">
            <a:extLst>
              <a:ext uri="{FF2B5EF4-FFF2-40B4-BE49-F238E27FC236}">
                <a16:creationId xmlns:a16="http://schemas.microsoft.com/office/drawing/2014/main" id="{A721ABDF-A470-2D4B-A6D2-E6D2AE808831}"/>
              </a:ext>
            </a:extLst>
          </p:cNvPr>
          <p:cNvSpPr txBox="1"/>
          <p:nvPr/>
        </p:nvSpPr>
        <p:spPr>
          <a:xfrm>
            <a:off x="4030648" y="6072951"/>
            <a:ext cx="4705454" cy="646331"/>
          </a:xfrm>
          <a:prstGeom prst="rect">
            <a:avLst/>
          </a:prstGeom>
          <a:noFill/>
        </p:spPr>
        <p:txBody>
          <a:bodyPr wrap="none" rtlCol="0">
            <a:spAutoFit/>
          </a:bodyPr>
          <a:lstStyle/>
          <a:p>
            <a:pPr algn="ctr"/>
            <a:r>
              <a:rPr lang="en-US" dirty="0">
                <a:latin typeface="Gill Sans MT" panose="020B0502020104020203" pitchFamily="34" charset="77"/>
              </a:rPr>
              <a:t>Stimuli adapted from the Chicago Face Database</a:t>
            </a:r>
          </a:p>
          <a:p>
            <a:pPr algn="ctr"/>
            <a:r>
              <a:rPr lang="en-US" dirty="0">
                <a:solidFill>
                  <a:schemeClr val="accent5"/>
                </a:solidFill>
                <a:latin typeface="Gill Sans MT" panose="020B0502020104020203" pitchFamily="34" charset="77"/>
              </a:rPr>
              <a:t>Ma, </a:t>
            </a:r>
            <a:r>
              <a:rPr lang="en-US" dirty="0" err="1">
                <a:solidFill>
                  <a:schemeClr val="accent5"/>
                </a:solidFill>
                <a:latin typeface="Gill Sans MT" panose="020B0502020104020203" pitchFamily="34" charset="77"/>
              </a:rPr>
              <a:t>Correll</a:t>
            </a:r>
            <a:r>
              <a:rPr lang="en-US" dirty="0">
                <a:solidFill>
                  <a:schemeClr val="accent5"/>
                </a:solidFill>
                <a:latin typeface="Gill Sans MT" panose="020B0502020104020203" pitchFamily="34" charset="77"/>
              </a:rPr>
              <a:t>, &amp; </a:t>
            </a:r>
            <a:r>
              <a:rPr lang="en-US" dirty="0" err="1">
                <a:solidFill>
                  <a:schemeClr val="accent5"/>
                </a:solidFill>
                <a:latin typeface="Gill Sans MT" panose="020B0502020104020203" pitchFamily="34" charset="77"/>
              </a:rPr>
              <a:t>Wittenbrink</a:t>
            </a:r>
            <a:r>
              <a:rPr lang="en-US" dirty="0">
                <a:solidFill>
                  <a:schemeClr val="accent5"/>
                </a:solidFill>
                <a:latin typeface="Gill Sans MT" panose="020B0502020104020203" pitchFamily="34" charset="77"/>
              </a:rPr>
              <a:t>, 2015</a:t>
            </a:r>
          </a:p>
        </p:txBody>
      </p:sp>
    </p:spTree>
    <p:extLst>
      <p:ext uri="{BB962C8B-B14F-4D97-AF65-F5344CB8AC3E}">
        <p14:creationId xmlns:p14="http://schemas.microsoft.com/office/powerpoint/2010/main" val="6007287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432B-4C2E-D747-BED2-96AD927F1D2B}"/>
              </a:ext>
            </a:extLst>
          </p:cNvPr>
          <p:cNvSpPr>
            <a:spLocks noGrp="1"/>
          </p:cNvSpPr>
          <p:nvPr>
            <p:ph type="title"/>
          </p:nvPr>
        </p:nvSpPr>
        <p:spPr/>
        <p:txBody>
          <a:bodyPr/>
          <a:lstStyle/>
          <a:p>
            <a:r>
              <a:rPr lang="en-US" dirty="0"/>
              <a:t>What are the key features of each study?</a:t>
            </a:r>
          </a:p>
        </p:txBody>
      </p:sp>
      <p:sp>
        <p:nvSpPr>
          <p:cNvPr id="4" name="Oval 3">
            <a:extLst>
              <a:ext uri="{FF2B5EF4-FFF2-40B4-BE49-F238E27FC236}">
                <a16:creationId xmlns:a16="http://schemas.microsoft.com/office/drawing/2014/main" id="{F96CA2FD-07C7-BF43-BA02-3D0D342A4D53}"/>
              </a:ext>
            </a:extLst>
          </p:cNvPr>
          <p:cNvSpPr>
            <a:spLocks noChangeAspect="1"/>
          </p:cNvSpPr>
          <p:nvPr/>
        </p:nvSpPr>
        <p:spPr>
          <a:xfrm>
            <a:off x="445296" y="3128377"/>
            <a:ext cx="1737360" cy="1737360"/>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latin typeface="Gill Sans MT" panose="020B0502020104020203" pitchFamily="34" charset="77"/>
              </a:rPr>
              <a:t>AVERAGE</a:t>
            </a:r>
          </a:p>
          <a:p>
            <a:pPr algn="ctr"/>
            <a:r>
              <a:rPr lang="en-US" dirty="0">
                <a:latin typeface="Gill Sans MT" panose="020B0502020104020203" pitchFamily="34" charset="77"/>
              </a:rPr>
              <a:t>OR</a:t>
            </a:r>
          </a:p>
          <a:p>
            <a:pPr algn="ctr"/>
            <a:r>
              <a:rPr lang="en-US" dirty="0">
                <a:latin typeface="Gill Sans MT" panose="020B0502020104020203" pitchFamily="34" charset="77"/>
              </a:rPr>
              <a:t>OBESE</a:t>
            </a:r>
          </a:p>
        </p:txBody>
      </p:sp>
      <p:sp>
        <p:nvSpPr>
          <p:cNvPr id="5" name="Oval 4">
            <a:extLst>
              <a:ext uri="{FF2B5EF4-FFF2-40B4-BE49-F238E27FC236}">
                <a16:creationId xmlns:a16="http://schemas.microsoft.com/office/drawing/2014/main" id="{6C6806F6-4A84-0545-913C-38028A85EE4B}"/>
              </a:ext>
            </a:extLst>
          </p:cNvPr>
          <p:cNvSpPr>
            <a:spLocks noChangeAspect="1"/>
          </p:cNvSpPr>
          <p:nvPr/>
        </p:nvSpPr>
        <p:spPr>
          <a:xfrm>
            <a:off x="2838873" y="3128377"/>
            <a:ext cx="1737360" cy="1737360"/>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latin typeface="Gill Sans MT" panose="020B0502020104020203" pitchFamily="34" charset="77"/>
              </a:rPr>
              <a:t>AVERAGE</a:t>
            </a:r>
          </a:p>
          <a:p>
            <a:pPr algn="ctr"/>
            <a:r>
              <a:rPr lang="en-US" dirty="0">
                <a:latin typeface="Gill Sans MT" panose="020B0502020104020203" pitchFamily="34" charset="77"/>
              </a:rPr>
              <a:t>OR</a:t>
            </a:r>
          </a:p>
          <a:p>
            <a:pPr algn="ctr"/>
            <a:r>
              <a:rPr lang="en-US" dirty="0">
                <a:latin typeface="Gill Sans MT" panose="020B0502020104020203" pitchFamily="34" charset="77"/>
              </a:rPr>
              <a:t>DISFIGURED</a:t>
            </a:r>
          </a:p>
        </p:txBody>
      </p:sp>
      <p:sp>
        <p:nvSpPr>
          <p:cNvPr id="8" name="Oval 7">
            <a:extLst>
              <a:ext uri="{FF2B5EF4-FFF2-40B4-BE49-F238E27FC236}">
                <a16:creationId xmlns:a16="http://schemas.microsoft.com/office/drawing/2014/main" id="{E81D3D2D-80E3-B14E-BFD8-104223EB426A}"/>
              </a:ext>
            </a:extLst>
          </p:cNvPr>
          <p:cNvSpPr>
            <a:spLocks noChangeAspect="1"/>
          </p:cNvSpPr>
          <p:nvPr/>
        </p:nvSpPr>
        <p:spPr>
          <a:xfrm>
            <a:off x="5232450" y="3128377"/>
            <a:ext cx="1737360" cy="1737360"/>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latin typeface="Gill Sans MT" panose="020B0502020104020203" pitchFamily="34" charset="77"/>
              </a:rPr>
              <a:t>OBESE</a:t>
            </a:r>
          </a:p>
          <a:p>
            <a:pPr algn="ctr"/>
            <a:r>
              <a:rPr lang="en-US" dirty="0">
                <a:latin typeface="Gill Sans MT" panose="020B0502020104020203" pitchFamily="34" charset="77"/>
              </a:rPr>
              <a:t>OR</a:t>
            </a:r>
          </a:p>
          <a:p>
            <a:pPr algn="ctr"/>
            <a:r>
              <a:rPr lang="en-US" dirty="0">
                <a:latin typeface="Gill Sans MT" panose="020B0502020104020203" pitchFamily="34" charset="77"/>
              </a:rPr>
              <a:t>DISFIGURED</a:t>
            </a:r>
          </a:p>
        </p:txBody>
      </p:sp>
      <p:sp>
        <p:nvSpPr>
          <p:cNvPr id="9" name="Oval 8">
            <a:extLst>
              <a:ext uri="{FF2B5EF4-FFF2-40B4-BE49-F238E27FC236}">
                <a16:creationId xmlns:a16="http://schemas.microsoft.com/office/drawing/2014/main" id="{C403DA03-85CF-4844-8EE9-54231C521BAE}"/>
              </a:ext>
            </a:extLst>
          </p:cNvPr>
          <p:cNvSpPr>
            <a:spLocks noChangeAspect="1"/>
          </p:cNvSpPr>
          <p:nvPr/>
        </p:nvSpPr>
        <p:spPr>
          <a:xfrm>
            <a:off x="7788835" y="3128377"/>
            <a:ext cx="1737360" cy="1737360"/>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latin typeface="Gill Sans MT" panose="020B0502020104020203" pitchFamily="34" charset="77"/>
              </a:rPr>
              <a:t>OBESE</a:t>
            </a:r>
          </a:p>
          <a:p>
            <a:pPr algn="ctr"/>
            <a:r>
              <a:rPr lang="en-US" dirty="0">
                <a:latin typeface="Gill Sans MT" panose="020B0502020104020203" pitchFamily="34" charset="77"/>
              </a:rPr>
              <a:t>OR</a:t>
            </a:r>
          </a:p>
          <a:p>
            <a:pPr algn="ctr"/>
            <a:r>
              <a:rPr lang="en-US" dirty="0">
                <a:latin typeface="Gill Sans MT" panose="020B0502020104020203" pitchFamily="34" charset="77"/>
              </a:rPr>
              <a:t>BURN SCAR</a:t>
            </a:r>
          </a:p>
        </p:txBody>
      </p:sp>
      <p:sp>
        <p:nvSpPr>
          <p:cNvPr id="11" name="Oval 10">
            <a:extLst>
              <a:ext uri="{FF2B5EF4-FFF2-40B4-BE49-F238E27FC236}">
                <a16:creationId xmlns:a16="http://schemas.microsoft.com/office/drawing/2014/main" id="{627D6154-B918-424B-BA9E-E5796EABFCF7}"/>
              </a:ext>
            </a:extLst>
          </p:cNvPr>
          <p:cNvSpPr>
            <a:spLocks noChangeAspect="1"/>
          </p:cNvSpPr>
          <p:nvPr/>
        </p:nvSpPr>
        <p:spPr>
          <a:xfrm>
            <a:off x="282488" y="5383675"/>
            <a:ext cx="2062976" cy="1298377"/>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latin typeface="Gill Sans MT" panose="020B0502020104020203" pitchFamily="34" charset="77"/>
              </a:rPr>
              <a:t>INFECTIOUS</a:t>
            </a:r>
          </a:p>
          <a:p>
            <a:pPr algn="ctr"/>
            <a:r>
              <a:rPr lang="en-US" dirty="0">
                <a:latin typeface="Gill Sans MT" panose="020B0502020104020203" pitchFamily="34" charset="77"/>
              </a:rPr>
              <a:t>OR</a:t>
            </a:r>
          </a:p>
          <a:p>
            <a:pPr algn="ctr"/>
            <a:r>
              <a:rPr lang="en-US" dirty="0">
                <a:latin typeface="Gill Sans MT" panose="020B0502020104020203" pitchFamily="34" charset="77"/>
              </a:rPr>
              <a:t>HARMLESS</a:t>
            </a:r>
          </a:p>
        </p:txBody>
      </p:sp>
      <p:sp>
        <p:nvSpPr>
          <p:cNvPr id="12" name="Oval 11">
            <a:extLst>
              <a:ext uri="{FF2B5EF4-FFF2-40B4-BE49-F238E27FC236}">
                <a16:creationId xmlns:a16="http://schemas.microsoft.com/office/drawing/2014/main" id="{AAEAEE12-B16F-C142-BA35-D009917E8336}"/>
              </a:ext>
            </a:extLst>
          </p:cNvPr>
          <p:cNvSpPr>
            <a:spLocks noChangeAspect="1"/>
          </p:cNvSpPr>
          <p:nvPr/>
        </p:nvSpPr>
        <p:spPr>
          <a:xfrm>
            <a:off x="2676065" y="5383675"/>
            <a:ext cx="2062976" cy="1298377"/>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latin typeface="Gill Sans MT" panose="020B0502020104020203" pitchFamily="34" charset="77"/>
              </a:rPr>
              <a:t>INFECTIOUS</a:t>
            </a:r>
          </a:p>
          <a:p>
            <a:pPr algn="ctr"/>
            <a:r>
              <a:rPr lang="en-US" dirty="0">
                <a:latin typeface="Gill Sans MT" panose="020B0502020104020203" pitchFamily="34" charset="77"/>
              </a:rPr>
              <a:t>OR</a:t>
            </a:r>
          </a:p>
          <a:p>
            <a:pPr algn="ctr"/>
            <a:r>
              <a:rPr lang="en-US" dirty="0">
                <a:latin typeface="Gill Sans MT" panose="020B0502020104020203" pitchFamily="34" charset="77"/>
              </a:rPr>
              <a:t>HARMLESS</a:t>
            </a:r>
          </a:p>
        </p:txBody>
      </p:sp>
      <p:sp>
        <p:nvSpPr>
          <p:cNvPr id="13" name="Oval 12">
            <a:extLst>
              <a:ext uri="{FF2B5EF4-FFF2-40B4-BE49-F238E27FC236}">
                <a16:creationId xmlns:a16="http://schemas.microsoft.com/office/drawing/2014/main" id="{71CECFE0-3585-9F45-A612-5517F67709D0}"/>
              </a:ext>
            </a:extLst>
          </p:cNvPr>
          <p:cNvSpPr>
            <a:spLocks noChangeAspect="1"/>
          </p:cNvSpPr>
          <p:nvPr/>
        </p:nvSpPr>
        <p:spPr>
          <a:xfrm>
            <a:off x="5069642" y="5383675"/>
            <a:ext cx="2062976" cy="1298377"/>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latin typeface="Gill Sans MT" panose="020B0502020104020203" pitchFamily="34" charset="77"/>
              </a:rPr>
              <a:t>INFECTIOUS</a:t>
            </a:r>
          </a:p>
          <a:p>
            <a:pPr algn="ctr"/>
            <a:r>
              <a:rPr lang="en-US" dirty="0">
                <a:latin typeface="Gill Sans MT" panose="020B0502020104020203" pitchFamily="34" charset="77"/>
              </a:rPr>
              <a:t>OR</a:t>
            </a:r>
          </a:p>
          <a:p>
            <a:pPr algn="ctr"/>
            <a:r>
              <a:rPr lang="en-US" dirty="0">
                <a:latin typeface="Gill Sans MT" panose="020B0502020104020203" pitchFamily="34" charset="77"/>
              </a:rPr>
              <a:t>HARMLESS</a:t>
            </a:r>
          </a:p>
        </p:txBody>
      </p:sp>
      <p:sp>
        <p:nvSpPr>
          <p:cNvPr id="14" name="Oval 13">
            <a:extLst>
              <a:ext uri="{FF2B5EF4-FFF2-40B4-BE49-F238E27FC236}">
                <a16:creationId xmlns:a16="http://schemas.microsoft.com/office/drawing/2014/main" id="{B4BA2FB5-CD5B-E94B-B1BA-01E07832F76A}"/>
              </a:ext>
            </a:extLst>
          </p:cNvPr>
          <p:cNvSpPr>
            <a:spLocks noChangeAspect="1"/>
          </p:cNvSpPr>
          <p:nvPr/>
        </p:nvSpPr>
        <p:spPr>
          <a:xfrm>
            <a:off x="7626027" y="5382746"/>
            <a:ext cx="2062976" cy="1298377"/>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latin typeface="Gill Sans MT" panose="020B0502020104020203" pitchFamily="34" charset="77"/>
              </a:rPr>
              <a:t>INFECTIOUS</a:t>
            </a:r>
          </a:p>
          <a:p>
            <a:pPr algn="ctr"/>
            <a:r>
              <a:rPr lang="en-US" dirty="0">
                <a:latin typeface="Gill Sans MT" panose="020B0502020104020203" pitchFamily="34" charset="77"/>
              </a:rPr>
              <a:t>OR</a:t>
            </a:r>
          </a:p>
          <a:p>
            <a:pPr algn="ctr"/>
            <a:r>
              <a:rPr lang="en-US" dirty="0">
                <a:latin typeface="Gill Sans MT" panose="020B0502020104020203" pitchFamily="34" charset="77"/>
              </a:rPr>
              <a:t>HARMLESS</a:t>
            </a:r>
          </a:p>
        </p:txBody>
      </p:sp>
      <p:cxnSp>
        <p:nvCxnSpPr>
          <p:cNvPr id="16" name="Straight Arrow Connector 15">
            <a:extLst>
              <a:ext uri="{FF2B5EF4-FFF2-40B4-BE49-F238E27FC236}">
                <a16:creationId xmlns:a16="http://schemas.microsoft.com/office/drawing/2014/main" id="{8A1F07B3-8277-3543-A3B6-3A71E79AC061}"/>
              </a:ext>
            </a:extLst>
          </p:cNvPr>
          <p:cNvCxnSpPr>
            <a:cxnSpLocks/>
            <a:stCxn id="4" idx="4"/>
            <a:endCxn id="11" idx="0"/>
          </p:cNvCxnSpPr>
          <p:nvPr/>
        </p:nvCxnSpPr>
        <p:spPr>
          <a:xfrm>
            <a:off x="1313976" y="4865737"/>
            <a:ext cx="0" cy="517938"/>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33401A-8C7B-744E-A824-0509E987853F}"/>
              </a:ext>
            </a:extLst>
          </p:cNvPr>
          <p:cNvCxnSpPr>
            <a:cxnSpLocks/>
            <a:stCxn id="5" idx="4"/>
            <a:endCxn id="12" idx="0"/>
          </p:cNvCxnSpPr>
          <p:nvPr/>
        </p:nvCxnSpPr>
        <p:spPr>
          <a:xfrm>
            <a:off x="3707553" y="4865737"/>
            <a:ext cx="0" cy="517938"/>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2123869-2942-1044-910E-3487556DF60C}"/>
              </a:ext>
            </a:extLst>
          </p:cNvPr>
          <p:cNvCxnSpPr>
            <a:cxnSpLocks/>
            <a:stCxn id="8" idx="4"/>
            <a:endCxn id="13" idx="0"/>
          </p:cNvCxnSpPr>
          <p:nvPr/>
        </p:nvCxnSpPr>
        <p:spPr>
          <a:xfrm>
            <a:off x="6101130" y="4865737"/>
            <a:ext cx="0" cy="517938"/>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E7353F-28D5-444E-9F62-A3B6E42A2055}"/>
              </a:ext>
            </a:extLst>
          </p:cNvPr>
          <p:cNvCxnSpPr>
            <a:cxnSpLocks/>
            <a:stCxn id="9" idx="4"/>
            <a:endCxn id="14" idx="0"/>
          </p:cNvCxnSpPr>
          <p:nvPr/>
        </p:nvCxnSpPr>
        <p:spPr>
          <a:xfrm>
            <a:off x="8657515" y="4865737"/>
            <a:ext cx="0" cy="517009"/>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D6E9AF3-CBF9-A84F-9AA2-A41CB6147033}"/>
              </a:ext>
            </a:extLst>
          </p:cNvPr>
          <p:cNvSpPr>
            <a:spLocks noChangeAspect="1"/>
          </p:cNvSpPr>
          <p:nvPr/>
        </p:nvSpPr>
        <p:spPr>
          <a:xfrm>
            <a:off x="10178724" y="3128377"/>
            <a:ext cx="1737360" cy="1737360"/>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latin typeface="Gill Sans MT" panose="020B0502020104020203" pitchFamily="34" charset="77"/>
              </a:rPr>
              <a:t>OBESE</a:t>
            </a:r>
          </a:p>
          <a:p>
            <a:pPr algn="ctr"/>
            <a:r>
              <a:rPr lang="en-US" dirty="0">
                <a:latin typeface="Gill Sans MT" panose="020B0502020104020203" pitchFamily="34" charset="77"/>
              </a:rPr>
              <a:t>OR</a:t>
            </a:r>
          </a:p>
          <a:p>
            <a:pPr algn="ctr"/>
            <a:r>
              <a:rPr lang="en-US" dirty="0">
                <a:latin typeface="Gill Sans MT" panose="020B0502020104020203" pitchFamily="34" charset="77"/>
              </a:rPr>
              <a:t>DISFIGURED</a:t>
            </a:r>
          </a:p>
        </p:txBody>
      </p:sp>
      <p:sp>
        <p:nvSpPr>
          <p:cNvPr id="27" name="Oval 26">
            <a:extLst>
              <a:ext uri="{FF2B5EF4-FFF2-40B4-BE49-F238E27FC236}">
                <a16:creationId xmlns:a16="http://schemas.microsoft.com/office/drawing/2014/main" id="{5E192FDB-7FF9-754C-809E-46C7E7C518DF}"/>
              </a:ext>
            </a:extLst>
          </p:cNvPr>
          <p:cNvSpPr>
            <a:spLocks noChangeAspect="1"/>
          </p:cNvSpPr>
          <p:nvPr/>
        </p:nvSpPr>
        <p:spPr>
          <a:xfrm>
            <a:off x="10156798" y="5382746"/>
            <a:ext cx="1781211" cy="1298377"/>
          </a:xfrm>
          <a:prstGeom prst="ellipse">
            <a:avLst/>
          </a:prstGeom>
          <a:solidFill>
            <a:schemeClr val="bg2"/>
          </a:solidFill>
          <a:ln>
            <a:solidFill>
              <a:schemeClr val="tx1"/>
            </a:solidFill>
          </a:ln>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latin typeface="Gill Sans MT" panose="020B0502020104020203" pitchFamily="34" charset="77"/>
              </a:rPr>
              <a:t>LAZY</a:t>
            </a:r>
          </a:p>
          <a:p>
            <a:pPr algn="ctr"/>
            <a:r>
              <a:rPr lang="en-US" dirty="0">
                <a:latin typeface="Gill Sans MT" panose="020B0502020104020203" pitchFamily="34" charset="77"/>
              </a:rPr>
              <a:t>OR</a:t>
            </a:r>
          </a:p>
          <a:p>
            <a:pPr algn="ctr"/>
            <a:r>
              <a:rPr lang="en-US" dirty="0">
                <a:latin typeface="Gill Sans MT" panose="020B0502020104020203" pitchFamily="34" charset="77"/>
              </a:rPr>
              <a:t>HARMLESS</a:t>
            </a:r>
          </a:p>
        </p:txBody>
      </p:sp>
      <p:cxnSp>
        <p:nvCxnSpPr>
          <p:cNvPr id="28" name="Straight Arrow Connector 27">
            <a:extLst>
              <a:ext uri="{FF2B5EF4-FFF2-40B4-BE49-F238E27FC236}">
                <a16:creationId xmlns:a16="http://schemas.microsoft.com/office/drawing/2014/main" id="{82387955-7F89-D948-AEFC-BF15C29C4474}"/>
              </a:ext>
            </a:extLst>
          </p:cNvPr>
          <p:cNvCxnSpPr>
            <a:cxnSpLocks/>
            <a:stCxn id="26" idx="4"/>
            <a:endCxn id="27" idx="0"/>
          </p:cNvCxnSpPr>
          <p:nvPr/>
        </p:nvCxnSpPr>
        <p:spPr>
          <a:xfrm>
            <a:off x="11047404" y="4865737"/>
            <a:ext cx="0" cy="517009"/>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FE1846B-30E7-234B-AD70-05161F8DA7C8}"/>
              </a:ext>
            </a:extLst>
          </p:cNvPr>
          <p:cNvSpPr txBox="1"/>
          <p:nvPr/>
        </p:nvSpPr>
        <p:spPr>
          <a:xfrm>
            <a:off x="435029" y="2050382"/>
            <a:ext cx="4147802" cy="830997"/>
          </a:xfrm>
          <a:prstGeom prst="rect">
            <a:avLst/>
          </a:prstGeom>
          <a:noFill/>
        </p:spPr>
        <p:txBody>
          <a:bodyPr wrap="none" rtlCol="0">
            <a:spAutoFit/>
          </a:bodyPr>
          <a:lstStyle/>
          <a:p>
            <a:pPr algn="ctr"/>
            <a:r>
              <a:rPr lang="en-US" sz="2400" dirty="0">
                <a:latin typeface="Gill Sans MT" panose="020B0502020104020203" pitchFamily="34" charset="77"/>
              </a:rPr>
              <a:t>Study 1</a:t>
            </a:r>
          </a:p>
          <a:p>
            <a:pPr algn="ctr"/>
            <a:r>
              <a:rPr lang="en-US" sz="2400" dirty="0">
                <a:latin typeface="Gill Sans MT" panose="020B0502020104020203" pitchFamily="34" charset="77"/>
              </a:rPr>
              <a:t>(Compare each cue to Average)</a:t>
            </a:r>
          </a:p>
        </p:txBody>
      </p:sp>
      <p:sp>
        <p:nvSpPr>
          <p:cNvPr id="30" name="TextBox 29">
            <a:extLst>
              <a:ext uri="{FF2B5EF4-FFF2-40B4-BE49-F238E27FC236}">
                <a16:creationId xmlns:a16="http://schemas.microsoft.com/office/drawing/2014/main" id="{36ACF01D-6359-2448-A292-00A07F111E27}"/>
              </a:ext>
            </a:extLst>
          </p:cNvPr>
          <p:cNvSpPr txBox="1"/>
          <p:nvPr/>
        </p:nvSpPr>
        <p:spPr>
          <a:xfrm>
            <a:off x="4498097" y="2050382"/>
            <a:ext cx="3195811" cy="830997"/>
          </a:xfrm>
          <a:prstGeom prst="rect">
            <a:avLst/>
          </a:prstGeom>
          <a:noFill/>
        </p:spPr>
        <p:txBody>
          <a:bodyPr wrap="none" rtlCol="0">
            <a:spAutoFit/>
          </a:bodyPr>
          <a:lstStyle/>
          <a:p>
            <a:pPr algn="ctr"/>
            <a:r>
              <a:rPr lang="en-US" sz="2400" dirty="0">
                <a:latin typeface="Gill Sans MT" panose="020B0502020104020203" pitchFamily="34" charset="77"/>
              </a:rPr>
              <a:t>Study 2</a:t>
            </a:r>
          </a:p>
          <a:p>
            <a:pPr algn="ctr"/>
            <a:r>
              <a:rPr lang="en-US" sz="2400" dirty="0">
                <a:latin typeface="Gill Sans MT" panose="020B0502020104020203" pitchFamily="34" charset="77"/>
              </a:rPr>
              <a:t>(Directly compare cues)</a:t>
            </a:r>
          </a:p>
        </p:txBody>
      </p:sp>
      <p:sp>
        <p:nvSpPr>
          <p:cNvPr id="31" name="TextBox 30">
            <a:extLst>
              <a:ext uri="{FF2B5EF4-FFF2-40B4-BE49-F238E27FC236}">
                <a16:creationId xmlns:a16="http://schemas.microsoft.com/office/drawing/2014/main" id="{77EF8EAE-E462-4848-9A70-10921A137F4F}"/>
              </a:ext>
            </a:extLst>
          </p:cNvPr>
          <p:cNvSpPr txBox="1"/>
          <p:nvPr/>
        </p:nvSpPr>
        <p:spPr>
          <a:xfrm>
            <a:off x="7894750" y="2050382"/>
            <a:ext cx="3915432" cy="830997"/>
          </a:xfrm>
          <a:prstGeom prst="rect">
            <a:avLst/>
          </a:prstGeom>
          <a:noFill/>
        </p:spPr>
        <p:txBody>
          <a:bodyPr wrap="none" rtlCol="0">
            <a:spAutoFit/>
          </a:bodyPr>
          <a:lstStyle/>
          <a:p>
            <a:pPr algn="ctr"/>
            <a:r>
              <a:rPr lang="en-US" sz="2400" dirty="0">
                <a:latin typeface="Gill Sans MT" panose="020B0502020104020203" pitchFamily="34" charset="77"/>
              </a:rPr>
              <a:t>Study 3</a:t>
            </a:r>
          </a:p>
          <a:p>
            <a:pPr algn="ctr"/>
            <a:r>
              <a:rPr lang="en-US" sz="2400" dirty="0">
                <a:latin typeface="Gill Sans MT" panose="020B0502020104020203" pitchFamily="34" charset="77"/>
              </a:rPr>
              <a:t>(Test alternative explanations)</a:t>
            </a:r>
          </a:p>
        </p:txBody>
      </p:sp>
    </p:spTree>
    <p:extLst>
      <p:ext uri="{BB962C8B-B14F-4D97-AF65-F5344CB8AC3E}">
        <p14:creationId xmlns:p14="http://schemas.microsoft.com/office/powerpoint/2010/main" val="1998258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1" grpId="0" animBg="1"/>
      <p:bldP spid="12" grpId="0" animBg="1"/>
      <p:bldP spid="13" grpId="0" animBg="1"/>
      <p:bldP spid="14" grpId="0" animBg="1"/>
      <p:bldP spid="26" grpId="0" animBg="1"/>
      <p:bldP spid="27" grpId="0" animBg="1"/>
      <p:bldP spid="29" grpId="0"/>
      <p:bldP spid="30" grpId="0"/>
      <p:bldP spid="31"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E8968313-D6DD-4641-9CF5-55780D0A891B}"/>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Sample Characteristics</a:t>
            </a:r>
          </a:p>
        </p:txBody>
      </p:sp>
      <p:graphicFrame>
        <p:nvGraphicFramePr>
          <p:cNvPr id="18" name="Content Placeholder 5">
            <a:extLst>
              <a:ext uri="{FF2B5EF4-FFF2-40B4-BE49-F238E27FC236}">
                <a16:creationId xmlns:a16="http://schemas.microsoft.com/office/drawing/2014/main" id="{A919C51E-B5A3-3C46-AAC6-3EFFBBF02D44}"/>
              </a:ext>
            </a:extLst>
          </p:cNvPr>
          <p:cNvGraphicFramePr>
            <a:graphicFrameLocks noGrp="1"/>
          </p:cNvGraphicFramePr>
          <p:nvPr>
            <p:ph idx="4294967295"/>
            <p:extLst>
              <p:ext uri="{D42A27DB-BD31-4B8C-83A1-F6EECF244321}">
                <p14:modId xmlns:p14="http://schemas.microsoft.com/office/powerpoint/2010/main" val="1798516799"/>
              </p:ext>
            </p:extLst>
          </p:nvPr>
        </p:nvGraphicFramePr>
        <p:xfrm>
          <a:off x="643467" y="2066397"/>
          <a:ext cx="10972800" cy="3611862"/>
        </p:xfrm>
        <a:graphic>
          <a:graphicData uri="http://schemas.openxmlformats.org/drawingml/2006/table">
            <a:tbl>
              <a:tblPr firstRow="1" bandRow="1">
                <a:tableStyleId>{5C22544A-7EE6-4342-B048-85BDC9FD1C3A}</a:tableStyleId>
              </a:tblPr>
              <a:tblGrid>
                <a:gridCol w="1703162">
                  <a:extLst>
                    <a:ext uri="{9D8B030D-6E8A-4147-A177-3AD203B41FA5}">
                      <a16:colId xmlns:a16="http://schemas.microsoft.com/office/drawing/2014/main" val="1752051103"/>
                    </a:ext>
                  </a:extLst>
                </a:gridCol>
                <a:gridCol w="2797986">
                  <a:extLst>
                    <a:ext uri="{9D8B030D-6E8A-4147-A177-3AD203B41FA5}">
                      <a16:colId xmlns:a16="http://schemas.microsoft.com/office/drawing/2014/main" val="3418420080"/>
                    </a:ext>
                  </a:extLst>
                </a:gridCol>
                <a:gridCol w="1766816">
                  <a:extLst>
                    <a:ext uri="{9D8B030D-6E8A-4147-A177-3AD203B41FA5}">
                      <a16:colId xmlns:a16="http://schemas.microsoft.com/office/drawing/2014/main" val="245611986"/>
                    </a:ext>
                  </a:extLst>
                </a:gridCol>
                <a:gridCol w="2352418">
                  <a:extLst>
                    <a:ext uri="{9D8B030D-6E8A-4147-A177-3AD203B41FA5}">
                      <a16:colId xmlns:a16="http://schemas.microsoft.com/office/drawing/2014/main" val="4004062418"/>
                    </a:ext>
                  </a:extLst>
                </a:gridCol>
                <a:gridCol w="2352418">
                  <a:extLst>
                    <a:ext uri="{9D8B030D-6E8A-4147-A177-3AD203B41FA5}">
                      <a16:colId xmlns:a16="http://schemas.microsoft.com/office/drawing/2014/main" val="1995246070"/>
                    </a:ext>
                  </a:extLst>
                </a:gridCol>
              </a:tblGrid>
              <a:tr h="515148">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Arial" panose="020B0604020202020204" pitchFamily="34" charset="0"/>
                        </a:rPr>
                        <a:t>Study</a:t>
                      </a:r>
                      <a:endParaRPr lang="en-US" sz="2000" dirty="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Arial" panose="020B0604020202020204" pitchFamily="34" charset="0"/>
                        </a:rPr>
                        <a:t>Participants</a:t>
                      </a:r>
                      <a:endParaRPr lang="en-US" sz="2000" dirty="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Arial" panose="020B0604020202020204" pitchFamily="34" charset="0"/>
                        </a:rPr>
                        <a:t>Age</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Arial" panose="020B0604020202020204" pitchFamily="34" charset="0"/>
                        </a:rPr>
                        <a:t>Women</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Arial" panose="020B0604020202020204" pitchFamily="34" charset="0"/>
                        </a:rPr>
                        <a:t>White</a:t>
                      </a:r>
                      <a:endParaRPr lang="en-US" sz="2000">
                        <a:effectLst/>
                        <a:latin typeface="Gill Sans MT" panose="020B0502020104020203" pitchFamily="34" charset="77"/>
                        <a:ea typeface="Arial" panose="020B0604020202020204" pitchFamily="34" charset="0"/>
                      </a:endParaRPr>
                    </a:p>
                  </a:txBody>
                  <a:tcPr marL="169585" marR="169585" marT="0" marB="0" anchor="ctr"/>
                </a:tc>
                <a:extLst>
                  <a:ext uri="{0D108BD9-81ED-4DB2-BD59-A6C34878D82A}">
                    <a16:rowId xmlns:a16="http://schemas.microsoft.com/office/drawing/2014/main" val="1352009123"/>
                  </a:ext>
                </a:extLst>
              </a:tr>
              <a:tr h="1032238">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1</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 283</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 18.90 (2.16)</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 167 (59%)</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 171 (60%)</a:t>
                      </a:r>
                      <a:endParaRPr lang="en-US" sz="2000">
                        <a:effectLst/>
                        <a:latin typeface="Gill Sans MT" panose="020B0502020104020203" pitchFamily="34" charset="77"/>
                        <a:ea typeface="Arial" panose="020B0604020202020204" pitchFamily="34" charset="0"/>
                      </a:endParaRPr>
                    </a:p>
                  </a:txBody>
                  <a:tcPr marL="169585" marR="169585" marT="0" marB="0" anchor="ctr"/>
                </a:tc>
                <a:extLst>
                  <a:ext uri="{0D108BD9-81ED-4DB2-BD59-A6C34878D82A}">
                    <a16:rowId xmlns:a16="http://schemas.microsoft.com/office/drawing/2014/main" val="1421431018"/>
                  </a:ext>
                </a:extLst>
              </a:tr>
              <a:tr h="1032238">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2</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256</a:t>
                      </a:r>
                      <a:endParaRPr lang="en-US" sz="2000" dirty="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18.90 (1.11)</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152 (59%)</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165 (65%)</a:t>
                      </a:r>
                      <a:endParaRPr lang="en-US" sz="2000">
                        <a:effectLst/>
                        <a:latin typeface="Gill Sans MT" panose="020B0502020104020203" pitchFamily="34" charset="77"/>
                        <a:ea typeface="Arial" panose="020B0604020202020204" pitchFamily="34" charset="0"/>
                      </a:endParaRPr>
                    </a:p>
                  </a:txBody>
                  <a:tcPr marL="169585" marR="169585" marT="0" marB="0" anchor="ctr"/>
                </a:tc>
                <a:extLst>
                  <a:ext uri="{0D108BD9-81ED-4DB2-BD59-A6C34878D82A}">
                    <a16:rowId xmlns:a16="http://schemas.microsoft.com/office/drawing/2014/main" val="2789797110"/>
                  </a:ext>
                </a:extLst>
              </a:tr>
              <a:tr h="1032238">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3 &amp; 4</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134</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18.84 (0.90)</a:t>
                      </a:r>
                      <a:endParaRPr lang="en-US" sz="200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87 (65%)</a:t>
                      </a:r>
                      <a:endParaRPr lang="en-US" sz="2000" dirty="0">
                        <a:effectLst/>
                        <a:latin typeface="Gill Sans MT" panose="020B0502020104020203" pitchFamily="34" charset="77"/>
                        <a:ea typeface="Arial" panose="020B0604020202020204" pitchFamily="34" charset="0"/>
                      </a:endParaRPr>
                    </a:p>
                  </a:txBody>
                  <a:tcPr marL="169585" marR="169585" marT="0" marB="0" anchor="ctr"/>
                </a:tc>
                <a:tc>
                  <a:txBody>
                    <a:bodyPr/>
                    <a:lstStyle/>
                    <a:p>
                      <a:pPr marL="0" marR="0" algn="ctr">
                        <a:lnSpc>
                          <a:spcPct val="115000"/>
                        </a:lnSpc>
                        <a:spcBef>
                          <a:spcPts val="0"/>
                        </a:spcBef>
                        <a:spcAft>
                          <a:spcPts val="0"/>
                        </a:spcAft>
                      </a:pPr>
                      <a:r>
                        <a:rPr lang="en-US" sz="2400">
                          <a:solidFill>
                            <a:srgbClr val="000000"/>
                          </a:solidFill>
                          <a:effectLst/>
                          <a:latin typeface="Gill Sans MT" panose="020B0502020104020203" pitchFamily="34" charset="77"/>
                          <a:ea typeface="Times New Roman" panose="02020603050405020304" pitchFamily="18" charset="0"/>
                        </a:rPr>
                        <a:t>99 (74%)</a:t>
                      </a:r>
                      <a:endParaRPr lang="en-US" sz="2000" dirty="0">
                        <a:effectLst/>
                        <a:latin typeface="Gill Sans MT" panose="020B0502020104020203" pitchFamily="34" charset="77"/>
                        <a:ea typeface="Arial" panose="020B0604020202020204" pitchFamily="34" charset="0"/>
                      </a:endParaRPr>
                    </a:p>
                  </a:txBody>
                  <a:tcPr marL="169585" marR="169585" marT="0" marB="0" anchor="ctr"/>
                </a:tc>
                <a:extLst>
                  <a:ext uri="{0D108BD9-81ED-4DB2-BD59-A6C34878D82A}">
                    <a16:rowId xmlns:a16="http://schemas.microsoft.com/office/drawing/2014/main" val="3099941697"/>
                  </a:ext>
                </a:extLst>
              </a:tr>
            </a:tbl>
          </a:graphicData>
        </a:graphic>
      </p:graphicFrame>
    </p:spTree>
    <p:extLst>
      <p:ext uri="{BB962C8B-B14F-4D97-AF65-F5344CB8AC3E}">
        <p14:creationId xmlns:p14="http://schemas.microsoft.com/office/powerpoint/2010/main" val="33483702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a:xfrm>
            <a:off x="838200" y="963877"/>
            <a:ext cx="3494362" cy="4930246"/>
          </a:xfrm>
        </p:spPr>
        <p:txBody>
          <a:bodyPr>
            <a:normAutofit/>
          </a:bodyPr>
          <a:lstStyle/>
          <a:p>
            <a:pPr algn="r"/>
            <a:r>
              <a:rPr lang="en-US" dirty="0">
                <a:solidFill>
                  <a:schemeClr val="accent6"/>
                </a:solidFill>
              </a:rPr>
              <a:t>Study 1 Goals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a:xfrm>
            <a:off x="4976031" y="963877"/>
            <a:ext cx="6377769" cy="4930246"/>
          </a:xfrm>
        </p:spPr>
        <p:txBody>
          <a:bodyPr anchor="ctr">
            <a:normAutofit/>
          </a:bodyPr>
          <a:lstStyle/>
          <a:p>
            <a:pPr marL="0" indent="0">
              <a:buNone/>
            </a:pPr>
            <a:r>
              <a:rPr lang="en-US" sz="3200" dirty="0"/>
              <a:t>Participants categorize faces with or without anomalous cues</a:t>
            </a:r>
          </a:p>
          <a:p>
            <a:pPr marL="0" indent="0">
              <a:buNone/>
            </a:pPr>
            <a:endParaRPr lang="en-US" sz="3200" dirty="0"/>
          </a:p>
          <a:p>
            <a:pPr marL="0" indent="0">
              <a:buNone/>
            </a:pPr>
            <a:r>
              <a:rPr lang="en-US" sz="3200" dirty="0"/>
              <a:t>Categorize </a:t>
            </a:r>
            <a:r>
              <a:rPr lang="en-US" sz="3200" b="1" dirty="0">
                <a:solidFill>
                  <a:schemeClr val="accent6"/>
                </a:solidFill>
              </a:rPr>
              <a:t>Infectious</a:t>
            </a:r>
            <a:r>
              <a:rPr lang="en-US" sz="3200" dirty="0"/>
              <a:t> or </a:t>
            </a:r>
            <a:r>
              <a:rPr lang="en-US" sz="3200" b="1" dirty="0"/>
              <a:t>Harmless</a:t>
            </a:r>
            <a:r>
              <a:rPr lang="en-US" sz="3200" dirty="0"/>
              <a:t> words</a:t>
            </a:r>
          </a:p>
          <a:p>
            <a:pPr marL="0" indent="0">
              <a:buNone/>
            </a:pPr>
            <a:endParaRPr lang="en-US" sz="3200" dirty="0"/>
          </a:p>
          <a:p>
            <a:pPr marL="0" indent="0">
              <a:buNone/>
            </a:pPr>
            <a:r>
              <a:rPr lang="en-US" sz="3200" dirty="0"/>
              <a:t>Compare </a:t>
            </a:r>
            <a:r>
              <a:rPr lang="en-US" sz="3200" b="1" dirty="0">
                <a:solidFill>
                  <a:schemeClr val="accent2"/>
                </a:solidFill>
              </a:rPr>
              <a:t>Obese</a:t>
            </a:r>
            <a:r>
              <a:rPr lang="en-US" sz="3200" dirty="0"/>
              <a:t> and </a:t>
            </a:r>
            <a:r>
              <a:rPr lang="en-US" sz="3200" b="1" dirty="0">
                <a:solidFill>
                  <a:schemeClr val="accent6"/>
                </a:solidFill>
              </a:rPr>
              <a:t>Disfigured</a:t>
            </a:r>
            <a:r>
              <a:rPr lang="en-US" sz="3200" b="1" dirty="0"/>
              <a:t> </a:t>
            </a:r>
            <a:r>
              <a:rPr lang="en-US" sz="3200" dirty="0"/>
              <a:t>strengths of association with Infectious concepts</a:t>
            </a:r>
          </a:p>
          <a:p>
            <a:pPr marL="0" indent="0">
              <a:buNone/>
            </a:pPr>
            <a:endParaRPr lang="en-US" sz="3200" dirty="0"/>
          </a:p>
        </p:txBody>
      </p:sp>
    </p:spTree>
    <p:extLst>
      <p:ext uri="{BB962C8B-B14F-4D97-AF65-F5344CB8AC3E}">
        <p14:creationId xmlns:p14="http://schemas.microsoft.com/office/powerpoint/2010/main" val="261683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13121-9A80-E74D-B4AE-4431585E0A23}"/>
              </a:ext>
            </a:extLst>
          </p:cNvPr>
          <p:cNvSpPr>
            <a:spLocks noGrp="1"/>
          </p:cNvSpPr>
          <p:nvPr>
            <p:ph type="title"/>
          </p:nvPr>
        </p:nvSpPr>
        <p:spPr>
          <a:xfrm>
            <a:off x="4974335" y="640081"/>
            <a:ext cx="6611533" cy="5574451"/>
          </a:xfrm>
        </p:spPr>
        <p:txBody>
          <a:bodyPr vert="horz" lIns="91440" tIns="45720" rIns="91440" bIns="45720" rtlCol="0" anchor="ctr">
            <a:normAutofit/>
          </a:bodyPr>
          <a:lstStyle/>
          <a:p>
            <a:r>
              <a:rPr lang="en-US" kern="1200">
                <a:solidFill>
                  <a:schemeClr val="tx1"/>
                </a:solidFill>
                <a:latin typeface="+mj-lt"/>
                <a:ea typeface="+mj-ea"/>
                <a:cs typeface="+mj-cs"/>
              </a:rPr>
              <a:t>Ask questions if something doesn’t make sense</a:t>
            </a:r>
          </a:p>
        </p:txBody>
      </p:sp>
      <p:pic>
        <p:nvPicPr>
          <p:cNvPr id="7" name="Graphic 6" descr="Raised hand">
            <a:extLst>
              <a:ext uri="{FF2B5EF4-FFF2-40B4-BE49-F238E27FC236}">
                <a16:creationId xmlns:a16="http://schemas.microsoft.com/office/drawing/2014/main" id="{F3AB209F-B9B8-8745-A2B7-A13E320A62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11666629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510A7C7-493C-FE4A-BE53-27E296C1C88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kern="1200" dirty="0">
                <a:solidFill>
                  <a:schemeClr val="bg1"/>
                </a:solidFill>
                <a:latin typeface="Gill Sans MT" panose="020B0502020104020203" pitchFamily="34" charset="77"/>
                <a:ea typeface="+mj-ea"/>
                <a:cs typeface="+mj-cs"/>
              </a:rPr>
              <a:t>Anomalous Feature IAT</a:t>
            </a:r>
          </a:p>
        </p:txBody>
      </p:sp>
      <p:pic>
        <p:nvPicPr>
          <p:cNvPr id="3" name="Picture 2" descr="A close up of a mans face&#10;&#10;Description automatically generated">
            <a:extLst>
              <a:ext uri="{FF2B5EF4-FFF2-40B4-BE49-F238E27FC236}">
                <a16:creationId xmlns:a16="http://schemas.microsoft.com/office/drawing/2014/main" id="{83AC5842-D1C6-CD4D-882D-552CE2AA6484}"/>
              </a:ext>
            </a:extLst>
          </p:cNvPr>
          <p:cNvPicPr>
            <a:picLocks noChangeAspect="1"/>
          </p:cNvPicPr>
          <p:nvPr/>
        </p:nvPicPr>
        <p:blipFill>
          <a:blip r:embed="rId3"/>
          <a:stretch>
            <a:fillRect/>
          </a:stretch>
        </p:blipFill>
        <p:spPr>
          <a:xfrm>
            <a:off x="2192642" y="1675227"/>
            <a:ext cx="7806715" cy="4394199"/>
          </a:xfrm>
          <a:prstGeom prst="rect">
            <a:avLst/>
          </a:prstGeom>
        </p:spPr>
      </p:pic>
    </p:spTree>
    <p:extLst>
      <p:ext uri="{BB962C8B-B14F-4D97-AF65-F5344CB8AC3E}">
        <p14:creationId xmlns:p14="http://schemas.microsoft.com/office/powerpoint/2010/main" val="37535296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EC3F7-48FD-DD43-A31A-1A7657A4C87D}"/>
              </a:ext>
            </a:extLst>
          </p:cNvPr>
          <p:cNvSpPr>
            <a:spLocks noGrp="1"/>
          </p:cNvSpPr>
          <p:nvPr>
            <p:ph type="title"/>
          </p:nvPr>
        </p:nvSpPr>
        <p:spPr>
          <a:xfrm>
            <a:off x="594360" y="1209086"/>
            <a:ext cx="3876848" cy="4064925"/>
          </a:xfrm>
        </p:spPr>
        <p:txBody>
          <a:bodyPr anchor="ctr">
            <a:normAutofit/>
          </a:bodyPr>
          <a:lstStyle/>
          <a:p>
            <a:r>
              <a:rPr lang="en-US" sz="5000"/>
              <a:t>FASTER reaction time =</a:t>
            </a:r>
            <a:br>
              <a:rPr lang="en-US" sz="5000"/>
            </a:br>
            <a:r>
              <a:rPr lang="en-US" sz="5000"/>
              <a:t>stronger association</a:t>
            </a:r>
          </a:p>
        </p:txBody>
      </p:sp>
      <p:grpSp>
        <p:nvGrpSpPr>
          <p:cNvPr id="16" name="Group 15">
            <a:extLst>
              <a:ext uri="{FF2B5EF4-FFF2-40B4-BE49-F238E27FC236}">
                <a16:creationId xmlns:a16="http://schemas.microsoft.com/office/drawing/2014/main" id="{22725F33-435F-480E-996D-205671CDC4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4360" y="73152"/>
            <a:ext cx="1178966" cy="232963"/>
            <a:chOff x="594360" y="73152"/>
            <a:chExt cx="1178966" cy="232963"/>
          </a:xfrm>
        </p:grpSpPr>
        <p:sp>
          <p:nvSpPr>
            <p:cNvPr id="17" name="Rectangle 64">
              <a:extLst>
                <a:ext uri="{FF2B5EF4-FFF2-40B4-BE49-F238E27FC236}">
                  <a16:creationId xmlns:a16="http://schemas.microsoft.com/office/drawing/2014/main" id="{07687CC5-056E-447F-A348-E9196E738B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4B7194FF-E2A4-49A6-A54A-A0B6A1AC2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18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7ED6E1D0-56BF-487D-9BD1-5D8FD79389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D27C1B6-91C6-4DFC-99E9-F0B83DC5D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922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B4A16B45-8536-4A38-B36E-A26F7ACED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F64F5F52-7BB7-4B43-BB5B-67DB66689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427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789C00E1-E374-485E-A40E-BCF0E6C8AD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9AEDDA19-1BE9-4BD1-A087-11071390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9315"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9BF3970B-5A82-4527-AB38-536DF5FCF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0A9D7D8-F150-43E1-83AD-CE553B3BD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4360"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5F94325E-CD9B-4404-A2CF-D130B5387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7E5DF248-D56C-4D96-920E-D1FC7FDDA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895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C0B1AD48-9001-4AEF-AA30-56CAEC2B73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4864399F-6339-4CD7-A92C-52BA2D57AA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400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BA4AC9BF-79DA-4D77-8227-BC5CC7563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84310BC6-6BB6-49A0-88BA-4302E8E4F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6904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4840B5CD-1F12-405E-89D3-92A9D173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D8181A7-FF60-4734-B51C-E622917E1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4409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BF5BAC90-7E94-452F-B85C-17EB7C248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7DABFDCB-F31D-4192-A6C4-9841F0E4E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1913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6">
            <a:extLst>
              <a:ext uri="{FF2B5EF4-FFF2-40B4-BE49-F238E27FC236}">
                <a16:creationId xmlns:a16="http://schemas.microsoft.com/office/drawing/2014/main" id="{009B3806-8976-F147-91EA-382ED1AA4D10}"/>
              </a:ext>
            </a:extLst>
          </p:cNvPr>
          <p:cNvGraphicFramePr>
            <a:graphicFrameLocks noGrp="1"/>
          </p:cNvGraphicFramePr>
          <p:nvPr>
            <p:ph idx="1"/>
            <p:extLst>
              <p:ext uri="{D42A27DB-BD31-4B8C-83A1-F6EECF244321}">
                <p14:modId xmlns:p14="http://schemas.microsoft.com/office/powerpoint/2010/main" val="2276034032"/>
              </p:ext>
            </p:extLst>
          </p:nvPr>
        </p:nvGraphicFramePr>
        <p:xfrm>
          <a:off x="5614416" y="457200"/>
          <a:ext cx="6117336" cy="56967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7243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372531-2409-4A49-8E73-4F3FFAEE0DD3}"/>
              </a:ext>
            </a:extLst>
          </p:cNvPr>
          <p:cNvSpPr>
            <a:spLocks noGrp="1"/>
          </p:cNvSpPr>
          <p:nvPr>
            <p:ph type="title"/>
          </p:nvPr>
        </p:nvSpPr>
        <p:spPr>
          <a:xfrm>
            <a:off x="4974335" y="640081"/>
            <a:ext cx="6611533" cy="5574451"/>
          </a:xfrm>
        </p:spPr>
        <p:txBody>
          <a:bodyPr>
            <a:normAutofit/>
          </a:bodyPr>
          <a:lstStyle/>
          <a:p>
            <a:r>
              <a:rPr lang="en-US" dirty="0"/>
              <a:t>People more strongly associated infection with anomalous cues, especially disfigurement </a:t>
            </a:r>
          </a:p>
        </p:txBody>
      </p:sp>
      <p:pic>
        <p:nvPicPr>
          <p:cNvPr id="6" name="Graphic 5" descr="Bar chart">
            <a:extLst>
              <a:ext uri="{FF2B5EF4-FFF2-40B4-BE49-F238E27FC236}">
                <a16:creationId xmlns:a16="http://schemas.microsoft.com/office/drawing/2014/main" id="{B8CD1DE6-C127-CE46-AD48-7C08414E4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21231451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icrowave&#10;&#10;Description automatically generated">
            <a:extLst>
              <a:ext uri="{FF2B5EF4-FFF2-40B4-BE49-F238E27FC236}">
                <a16:creationId xmlns:a16="http://schemas.microsoft.com/office/drawing/2014/main" id="{6152D2ED-A777-6A40-BD43-DBBFAAB6B2CD}"/>
              </a:ext>
            </a:extLst>
          </p:cNvPr>
          <p:cNvPicPr>
            <a:picLocks noChangeAspect="1"/>
          </p:cNvPicPr>
          <p:nvPr/>
        </p:nvPicPr>
        <p:blipFill>
          <a:blip r:embed="rId3"/>
          <a:stretch>
            <a:fillRect/>
          </a:stretch>
        </p:blipFill>
        <p:spPr>
          <a:xfrm>
            <a:off x="952500" y="0"/>
            <a:ext cx="10287000" cy="6858000"/>
          </a:xfrm>
          <a:prstGeom prst="rect">
            <a:avLst/>
          </a:prstGeom>
        </p:spPr>
      </p:pic>
      <p:sp>
        <p:nvSpPr>
          <p:cNvPr id="6" name="TextBox 5">
            <a:extLst>
              <a:ext uri="{FF2B5EF4-FFF2-40B4-BE49-F238E27FC236}">
                <a16:creationId xmlns:a16="http://schemas.microsoft.com/office/drawing/2014/main" id="{89C34A6D-7CCC-B049-A546-B4AAE967D5DA}"/>
              </a:ext>
            </a:extLst>
          </p:cNvPr>
          <p:cNvSpPr txBox="1"/>
          <p:nvPr/>
        </p:nvSpPr>
        <p:spPr>
          <a:xfrm>
            <a:off x="1674570" y="3826204"/>
            <a:ext cx="4421430" cy="769441"/>
          </a:xfrm>
          <a:prstGeom prst="rect">
            <a:avLst/>
          </a:prstGeom>
          <a:solidFill>
            <a:schemeClr val="bg2"/>
          </a:solidFill>
          <a:ln>
            <a:solidFill>
              <a:schemeClr val="tx1"/>
            </a:solidFill>
          </a:ln>
        </p:spPr>
        <p:txBody>
          <a:bodyPr wrap="square" rtlCol="0">
            <a:spAutoFit/>
          </a:bodyPr>
          <a:lstStyle/>
          <a:p>
            <a:r>
              <a:rPr lang="en-US" sz="2200" dirty="0">
                <a:latin typeface="Gill Sans MT" panose="020B0502020104020203" pitchFamily="34" charset="77"/>
              </a:rPr>
              <a:t>Average Difference = </a:t>
            </a:r>
          </a:p>
          <a:p>
            <a:r>
              <a:rPr lang="en-US" sz="2200" dirty="0">
                <a:latin typeface="Gill Sans MT" panose="020B0502020104020203" pitchFamily="34" charset="77"/>
              </a:rPr>
              <a:t>### milliseconds, 95% CI [###, ###]</a:t>
            </a:r>
          </a:p>
        </p:txBody>
      </p:sp>
      <p:sp>
        <p:nvSpPr>
          <p:cNvPr id="7" name="TextBox 6">
            <a:extLst>
              <a:ext uri="{FF2B5EF4-FFF2-40B4-BE49-F238E27FC236}">
                <a16:creationId xmlns:a16="http://schemas.microsoft.com/office/drawing/2014/main" id="{41A155A2-83DC-864A-9169-0107332C877B}"/>
              </a:ext>
            </a:extLst>
          </p:cNvPr>
          <p:cNvSpPr txBox="1"/>
          <p:nvPr/>
        </p:nvSpPr>
        <p:spPr>
          <a:xfrm>
            <a:off x="6457035" y="3826204"/>
            <a:ext cx="4421430" cy="769441"/>
          </a:xfrm>
          <a:prstGeom prst="rect">
            <a:avLst/>
          </a:prstGeom>
          <a:solidFill>
            <a:schemeClr val="bg2"/>
          </a:solidFill>
          <a:ln>
            <a:solidFill>
              <a:schemeClr val="tx1"/>
            </a:solidFill>
          </a:ln>
        </p:spPr>
        <p:txBody>
          <a:bodyPr wrap="square" rtlCol="0">
            <a:spAutoFit/>
          </a:bodyPr>
          <a:lstStyle/>
          <a:p>
            <a:r>
              <a:rPr lang="en-US" sz="2200" dirty="0">
                <a:latin typeface="Gill Sans MT" panose="020B0502020104020203" pitchFamily="34" charset="77"/>
              </a:rPr>
              <a:t>Average Difference = </a:t>
            </a:r>
          </a:p>
          <a:p>
            <a:r>
              <a:rPr lang="en-US" sz="2200" dirty="0">
                <a:latin typeface="Gill Sans MT" panose="020B0502020104020203" pitchFamily="34" charset="77"/>
              </a:rPr>
              <a:t>### milliseconds, 95% CI [###, ###]</a:t>
            </a:r>
          </a:p>
        </p:txBody>
      </p:sp>
    </p:spTree>
    <p:extLst>
      <p:ext uri="{BB962C8B-B14F-4D97-AF65-F5344CB8AC3E}">
        <p14:creationId xmlns:p14="http://schemas.microsoft.com/office/powerpoint/2010/main" val="813748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275AA9FA-05EF-C34A-9348-D42ACDDA309B}"/>
              </a:ext>
            </a:extLst>
          </p:cNvPr>
          <p:cNvPicPr>
            <a:picLocks noChangeAspect="1"/>
          </p:cNvPicPr>
          <p:nvPr/>
        </p:nvPicPr>
        <p:blipFill>
          <a:blip r:embed="rId3"/>
          <a:stretch>
            <a:fillRect/>
          </a:stretch>
        </p:blipFill>
        <p:spPr>
          <a:xfrm>
            <a:off x="952500" y="-12931"/>
            <a:ext cx="10287000" cy="6858000"/>
          </a:xfrm>
          <a:prstGeom prst="rect">
            <a:avLst/>
          </a:prstGeom>
        </p:spPr>
      </p:pic>
      <p:sp>
        <p:nvSpPr>
          <p:cNvPr id="6" name="TextBox 5">
            <a:extLst>
              <a:ext uri="{FF2B5EF4-FFF2-40B4-BE49-F238E27FC236}">
                <a16:creationId xmlns:a16="http://schemas.microsoft.com/office/drawing/2014/main" id="{52FD919C-133B-5E41-8133-335AE9158CB3}"/>
              </a:ext>
            </a:extLst>
          </p:cNvPr>
          <p:cNvSpPr txBox="1"/>
          <p:nvPr/>
        </p:nvSpPr>
        <p:spPr>
          <a:xfrm>
            <a:off x="1674570" y="3826204"/>
            <a:ext cx="4421430" cy="769441"/>
          </a:xfrm>
          <a:prstGeom prst="rect">
            <a:avLst/>
          </a:prstGeom>
          <a:solidFill>
            <a:schemeClr val="bg2"/>
          </a:solidFill>
          <a:ln>
            <a:solidFill>
              <a:schemeClr val="tx1"/>
            </a:solidFill>
          </a:ln>
        </p:spPr>
        <p:txBody>
          <a:bodyPr wrap="square" rtlCol="0">
            <a:spAutoFit/>
          </a:bodyPr>
          <a:lstStyle/>
          <a:p>
            <a:r>
              <a:rPr lang="en-US" sz="2200" dirty="0">
                <a:latin typeface="Gill Sans MT" panose="020B0502020104020203" pitchFamily="34" charset="77"/>
              </a:rPr>
              <a:t>Average Difference = </a:t>
            </a:r>
          </a:p>
          <a:p>
            <a:r>
              <a:rPr lang="en-US" sz="2200" dirty="0">
                <a:latin typeface="Gill Sans MT" panose="020B0502020104020203" pitchFamily="34" charset="77"/>
              </a:rPr>
              <a:t>### milliseconds, 95% CI [###, ###]</a:t>
            </a:r>
          </a:p>
        </p:txBody>
      </p:sp>
      <p:sp>
        <p:nvSpPr>
          <p:cNvPr id="7" name="TextBox 6">
            <a:extLst>
              <a:ext uri="{FF2B5EF4-FFF2-40B4-BE49-F238E27FC236}">
                <a16:creationId xmlns:a16="http://schemas.microsoft.com/office/drawing/2014/main" id="{F6E68265-1032-9D44-BFD3-95D7C635BB99}"/>
              </a:ext>
            </a:extLst>
          </p:cNvPr>
          <p:cNvSpPr txBox="1"/>
          <p:nvPr/>
        </p:nvSpPr>
        <p:spPr>
          <a:xfrm>
            <a:off x="6457035" y="3826204"/>
            <a:ext cx="4421430" cy="769441"/>
          </a:xfrm>
          <a:prstGeom prst="rect">
            <a:avLst/>
          </a:prstGeom>
          <a:solidFill>
            <a:schemeClr val="bg2"/>
          </a:solidFill>
          <a:ln>
            <a:solidFill>
              <a:schemeClr val="tx1"/>
            </a:solidFill>
          </a:ln>
        </p:spPr>
        <p:txBody>
          <a:bodyPr wrap="square" rtlCol="0">
            <a:spAutoFit/>
          </a:bodyPr>
          <a:lstStyle/>
          <a:p>
            <a:r>
              <a:rPr lang="en-US" sz="2200" dirty="0">
                <a:latin typeface="Gill Sans MT" panose="020B0502020104020203" pitchFamily="34" charset="77"/>
              </a:rPr>
              <a:t>Average Difference = </a:t>
            </a:r>
          </a:p>
          <a:p>
            <a:r>
              <a:rPr lang="en-US" sz="2200" dirty="0">
                <a:latin typeface="Gill Sans MT" panose="020B0502020104020203" pitchFamily="34" charset="77"/>
              </a:rPr>
              <a:t>### milliseconds, 95% CI [###, ###]</a:t>
            </a:r>
          </a:p>
        </p:txBody>
      </p:sp>
    </p:spTree>
    <p:extLst>
      <p:ext uri="{BB962C8B-B14F-4D97-AF65-F5344CB8AC3E}">
        <p14:creationId xmlns:p14="http://schemas.microsoft.com/office/powerpoint/2010/main" val="6639937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a:xfrm>
            <a:off x="1016805" y="1345958"/>
            <a:ext cx="4193196" cy="4166085"/>
          </a:xfrm>
        </p:spPr>
        <p:txBody>
          <a:bodyPr>
            <a:normAutofit/>
          </a:bodyPr>
          <a:lstStyle/>
          <a:p>
            <a:r>
              <a:rPr lang="en-US" sz="4600"/>
              <a:t>Study 1 Takeaways</a:t>
            </a:r>
          </a:p>
        </p:txBody>
      </p:sp>
      <p:grpSp>
        <p:nvGrpSpPr>
          <p:cNvPr id="14" name="Group 13">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5"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Anomalous faces were automatically associated with Infectious concepts</a:t>
            </a:r>
          </a:p>
          <a:p>
            <a:pPr marL="0" indent="0">
              <a:buNone/>
            </a:pPr>
            <a:endParaRPr lang="en-US" sz="2200" dirty="0"/>
          </a:p>
          <a:p>
            <a:pPr marL="0" indent="0">
              <a:buNone/>
            </a:pPr>
            <a:r>
              <a:rPr lang="en-US" sz="2200" dirty="0"/>
              <a:t>Compared to Obese faces, </a:t>
            </a:r>
            <a:r>
              <a:rPr lang="en-US" sz="2200" dirty="0">
                <a:solidFill>
                  <a:schemeClr val="accent6"/>
                </a:solidFill>
              </a:rPr>
              <a:t>Disfigured faces were more strongly associated with Infectious concepts</a:t>
            </a:r>
          </a:p>
        </p:txBody>
      </p:sp>
    </p:spTree>
    <p:extLst>
      <p:ext uri="{BB962C8B-B14F-4D97-AF65-F5344CB8AC3E}">
        <p14:creationId xmlns:p14="http://schemas.microsoft.com/office/powerpoint/2010/main" val="175987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a:xfrm>
            <a:off x="841248" y="704850"/>
            <a:ext cx="3785616" cy="2978150"/>
          </a:xfrm>
        </p:spPr>
        <p:txBody>
          <a:bodyPr anchor="b">
            <a:normAutofit/>
          </a:bodyPr>
          <a:lstStyle/>
          <a:p>
            <a:r>
              <a:rPr lang="en-US"/>
              <a:t>Study 2 Goals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a:xfrm>
            <a:off x="6038850" y="704850"/>
            <a:ext cx="5314950" cy="5251450"/>
          </a:xfrm>
        </p:spPr>
        <p:txBody>
          <a:bodyPr anchor="ctr">
            <a:normAutofit/>
          </a:bodyPr>
          <a:lstStyle/>
          <a:p>
            <a:pPr marL="0" indent="0">
              <a:buNone/>
            </a:pPr>
            <a:r>
              <a:rPr lang="en-US" sz="2100" dirty="0">
                <a:solidFill>
                  <a:schemeClr val="bg1"/>
                </a:solidFill>
              </a:rPr>
              <a:t>Have participants categorize both Obese and Disfigured faces in the same IAT</a:t>
            </a:r>
          </a:p>
          <a:p>
            <a:pPr marL="0" indent="0">
              <a:buNone/>
            </a:pPr>
            <a:endParaRPr lang="en-US" sz="2100" dirty="0">
              <a:solidFill>
                <a:schemeClr val="bg1"/>
              </a:solidFill>
            </a:endParaRPr>
          </a:p>
          <a:p>
            <a:pPr marL="0" indent="0">
              <a:buNone/>
            </a:pPr>
            <a:r>
              <a:rPr lang="en-US" sz="2100" dirty="0">
                <a:solidFill>
                  <a:schemeClr val="bg1"/>
                </a:solidFill>
              </a:rPr>
              <a:t>Participants directly experience key comparison</a:t>
            </a:r>
          </a:p>
        </p:txBody>
      </p:sp>
    </p:spTree>
    <p:extLst>
      <p:ext uri="{BB962C8B-B14F-4D97-AF65-F5344CB8AC3E}">
        <p14:creationId xmlns:p14="http://schemas.microsoft.com/office/powerpoint/2010/main" val="85385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510A7C7-493C-FE4A-BE53-27E296C1C888}"/>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200" kern="1200" dirty="0">
                <a:solidFill>
                  <a:schemeClr val="bg1"/>
                </a:solidFill>
                <a:latin typeface="Gill Sans MT" panose="020B0502020104020203" pitchFamily="34" charset="77"/>
                <a:ea typeface="+mj-ea"/>
                <a:cs typeface="+mj-cs"/>
              </a:rPr>
              <a:t>Combined Anomalous Feature IAT</a:t>
            </a:r>
          </a:p>
        </p:txBody>
      </p:sp>
      <p:pic>
        <p:nvPicPr>
          <p:cNvPr id="4" name="Picture 3" descr="A close up of a mans face&#10;&#10;Description automatically generated">
            <a:extLst>
              <a:ext uri="{FF2B5EF4-FFF2-40B4-BE49-F238E27FC236}">
                <a16:creationId xmlns:a16="http://schemas.microsoft.com/office/drawing/2014/main" id="{07C87A8D-4F5A-4247-8F3A-4FE4B21281F5}"/>
              </a:ext>
            </a:extLst>
          </p:cNvPr>
          <p:cNvPicPr>
            <a:picLocks noChangeAspect="1"/>
          </p:cNvPicPr>
          <p:nvPr/>
        </p:nvPicPr>
        <p:blipFill>
          <a:blip r:embed="rId3"/>
          <a:stretch>
            <a:fillRect/>
          </a:stretch>
        </p:blipFill>
        <p:spPr>
          <a:xfrm>
            <a:off x="2192642" y="1675227"/>
            <a:ext cx="7806715" cy="4394199"/>
          </a:xfrm>
          <a:prstGeom prst="rect">
            <a:avLst/>
          </a:prstGeom>
        </p:spPr>
      </p:pic>
    </p:spTree>
    <p:extLst>
      <p:ext uri="{BB962C8B-B14F-4D97-AF65-F5344CB8AC3E}">
        <p14:creationId xmlns:p14="http://schemas.microsoft.com/office/powerpoint/2010/main" val="1876395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6FAEEB-D8FC-794E-9559-BDD2E5D551B2}"/>
              </a:ext>
            </a:extLst>
          </p:cNvPr>
          <p:cNvSpPr>
            <a:spLocks noGrp="1"/>
          </p:cNvSpPr>
          <p:nvPr>
            <p:ph type="title"/>
          </p:nvPr>
        </p:nvSpPr>
        <p:spPr>
          <a:xfrm>
            <a:off x="4974335" y="640081"/>
            <a:ext cx="6611533" cy="5574451"/>
          </a:xfrm>
        </p:spPr>
        <p:txBody>
          <a:bodyPr>
            <a:normAutofit/>
          </a:bodyPr>
          <a:lstStyle/>
          <a:p>
            <a:r>
              <a:rPr lang="en-US" dirty="0"/>
              <a:t>People more strongly associated infectious concepts with disfigurement than with obesity</a:t>
            </a:r>
          </a:p>
        </p:txBody>
      </p:sp>
      <p:pic>
        <p:nvPicPr>
          <p:cNvPr id="6" name="Graphic 5" descr="Bar chart">
            <a:extLst>
              <a:ext uri="{FF2B5EF4-FFF2-40B4-BE49-F238E27FC236}">
                <a16:creationId xmlns:a16="http://schemas.microsoft.com/office/drawing/2014/main" id="{F9322A76-F0C4-4A40-A3E5-7FACAD148D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3939440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id="{8AA87A2C-8962-F74F-B4F2-D6C016EC01BA}"/>
              </a:ext>
            </a:extLst>
          </p:cNvPr>
          <p:cNvPicPr>
            <a:picLocks noChangeAspect="1"/>
          </p:cNvPicPr>
          <p:nvPr/>
        </p:nvPicPr>
        <p:blipFill>
          <a:blip r:embed="rId3"/>
          <a:stretch>
            <a:fillRect/>
          </a:stretch>
        </p:blipFill>
        <p:spPr>
          <a:xfrm>
            <a:off x="952500" y="0"/>
            <a:ext cx="10287000" cy="6858000"/>
          </a:xfrm>
          <a:prstGeom prst="rect">
            <a:avLst/>
          </a:prstGeom>
        </p:spPr>
      </p:pic>
      <p:sp>
        <p:nvSpPr>
          <p:cNvPr id="7" name="TextBox 6">
            <a:extLst>
              <a:ext uri="{FF2B5EF4-FFF2-40B4-BE49-F238E27FC236}">
                <a16:creationId xmlns:a16="http://schemas.microsoft.com/office/drawing/2014/main" id="{033FE0D7-C10F-7045-B2AA-A1F1AB757A5D}"/>
              </a:ext>
            </a:extLst>
          </p:cNvPr>
          <p:cNvSpPr txBox="1"/>
          <p:nvPr/>
        </p:nvSpPr>
        <p:spPr>
          <a:xfrm>
            <a:off x="2681325" y="3213557"/>
            <a:ext cx="6829350" cy="430887"/>
          </a:xfrm>
          <a:prstGeom prst="rect">
            <a:avLst/>
          </a:prstGeom>
          <a:solidFill>
            <a:schemeClr val="bg2"/>
          </a:solidFill>
          <a:ln>
            <a:solidFill>
              <a:schemeClr val="tx1"/>
            </a:solidFill>
          </a:ln>
        </p:spPr>
        <p:txBody>
          <a:bodyPr wrap="square" rtlCol="0">
            <a:spAutoFit/>
          </a:bodyPr>
          <a:lstStyle/>
          <a:p>
            <a:r>
              <a:rPr lang="en-US" sz="2200" dirty="0">
                <a:latin typeface="Gill Sans MT" panose="020B0502020104020203" pitchFamily="34" charset="77"/>
              </a:rPr>
              <a:t>Average Difference = 140 milliseconds, 95% CI [###, ###]</a:t>
            </a:r>
          </a:p>
        </p:txBody>
      </p:sp>
    </p:spTree>
    <p:extLst>
      <p:ext uri="{BB962C8B-B14F-4D97-AF65-F5344CB8AC3E}">
        <p14:creationId xmlns:p14="http://schemas.microsoft.com/office/powerpoint/2010/main" val="3902250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FC4E-49E9-A443-8474-2E0C953C71CC}"/>
              </a:ext>
            </a:extLst>
          </p:cNvPr>
          <p:cNvSpPr>
            <a:spLocks noGrp="1"/>
          </p:cNvSpPr>
          <p:nvPr>
            <p:ph type="title"/>
          </p:nvPr>
        </p:nvSpPr>
        <p:spPr>
          <a:xfrm>
            <a:off x="4965430" y="629268"/>
            <a:ext cx="6586491" cy="1286160"/>
          </a:xfrm>
        </p:spPr>
        <p:txBody>
          <a:bodyPr anchor="b">
            <a:normAutofit/>
          </a:bodyPr>
          <a:lstStyle/>
          <a:p>
            <a:r>
              <a:rPr lang="en-US" dirty="0"/>
              <a:t>Outline</a:t>
            </a:r>
          </a:p>
        </p:txBody>
      </p:sp>
      <p:sp>
        <p:nvSpPr>
          <p:cNvPr id="3" name="Content Placeholder 2">
            <a:extLst>
              <a:ext uri="{FF2B5EF4-FFF2-40B4-BE49-F238E27FC236}">
                <a16:creationId xmlns:a16="http://schemas.microsoft.com/office/drawing/2014/main" id="{3F063C95-7856-0C4C-8F5A-392CDE7B576E}"/>
              </a:ext>
            </a:extLst>
          </p:cNvPr>
          <p:cNvSpPr>
            <a:spLocks noGrp="1"/>
          </p:cNvSpPr>
          <p:nvPr>
            <p:ph idx="1"/>
          </p:nvPr>
        </p:nvSpPr>
        <p:spPr>
          <a:xfrm>
            <a:off x="4965431" y="2438400"/>
            <a:ext cx="6586489" cy="3785419"/>
          </a:xfrm>
        </p:spPr>
        <p:txBody>
          <a:bodyPr>
            <a:normAutofit/>
          </a:bodyPr>
          <a:lstStyle/>
          <a:p>
            <a:pPr marL="0" indent="0">
              <a:buNone/>
            </a:pPr>
            <a:r>
              <a:rPr lang="en-US" sz="2000" b="1" dirty="0"/>
              <a:t>How long will the whole thing take?</a:t>
            </a:r>
          </a:p>
          <a:p>
            <a:pPr marL="457200" lvl="1" indent="0">
              <a:buNone/>
            </a:pPr>
            <a:r>
              <a:rPr lang="en-US" sz="2000" dirty="0">
                <a:solidFill>
                  <a:schemeClr val="accent2"/>
                </a:solidFill>
              </a:rPr>
              <a:t>30-45 minutes</a:t>
            </a:r>
          </a:p>
          <a:p>
            <a:pPr marL="0" indent="0">
              <a:buNone/>
            </a:pPr>
            <a:r>
              <a:rPr lang="en-US" sz="2000" b="1" dirty="0"/>
              <a:t>Chapter 1. Behavioral Immune System</a:t>
            </a:r>
          </a:p>
          <a:p>
            <a:pPr marL="457200" lvl="1" indent="0">
              <a:buNone/>
            </a:pPr>
            <a:r>
              <a:rPr lang="en-US" sz="2000" dirty="0">
                <a:solidFill>
                  <a:schemeClr val="accent2"/>
                </a:solidFill>
              </a:rPr>
              <a:t>More minutes</a:t>
            </a:r>
          </a:p>
          <a:p>
            <a:pPr marL="0" indent="0">
              <a:buNone/>
            </a:pPr>
            <a:r>
              <a:rPr lang="en-US" sz="2000" b="1" dirty="0"/>
              <a:t>Chapter 2. Differences in infection cue strength</a:t>
            </a:r>
          </a:p>
          <a:p>
            <a:pPr marL="457200" lvl="1" indent="0">
              <a:buNone/>
            </a:pPr>
            <a:r>
              <a:rPr lang="en-US" sz="2000" dirty="0">
                <a:solidFill>
                  <a:schemeClr val="accent2"/>
                </a:solidFill>
              </a:rPr>
              <a:t>Fewer minutes</a:t>
            </a:r>
          </a:p>
          <a:p>
            <a:pPr marL="0" indent="0">
              <a:buNone/>
            </a:pPr>
            <a:r>
              <a:rPr lang="en-US" sz="2000" b="1" dirty="0"/>
              <a:t>Chapter 3. Mental representations of infected others</a:t>
            </a:r>
          </a:p>
          <a:p>
            <a:pPr marL="457200" lvl="1" indent="0">
              <a:buNone/>
            </a:pPr>
            <a:r>
              <a:rPr lang="en-US" sz="2000" dirty="0">
                <a:solidFill>
                  <a:schemeClr val="accent2"/>
                </a:solidFill>
              </a:rPr>
              <a:t>More minutes</a:t>
            </a:r>
          </a:p>
          <a:p>
            <a:pPr marL="0" indent="0">
              <a:buNone/>
            </a:pPr>
            <a:endParaRPr lang="en-US" sz="2000" dirty="0"/>
          </a:p>
        </p:txBody>
      </p:sp>
      <p:pic>
        <p:nvPicPr>
          <p:cNvPr id="5" name="Picture 4">
            <a:extLst>
              <a:ext uri="{FF2B5EF4-FFF2-40B4-BE49-F238E27FC236}">
                <a16:creationId xmlns:a16="http://schemas.microsoft.com/office/drawing/2014/main" id="{54E49150-8F1A-4F04-AB6F-FDA4A398F36A}"/>
              </a:ext>
            </a:extLst>
          </p:cNvPr>
          <p:cNvPicPr>
            <a:picLocks noChangeAspect="1"/>
          </p:cNvPicPr>
          <p:nvPr/>
        </p:nvPicPr>
        <p:blipFill rotWithShape="1">
          <a:blip r:embed="rId3"/>
          <a:srcRect l="38470" r="16410"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6889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145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a:xfrm>
            <a:off x="1006900" y="1188637"/>
            <a:ext cx="3141430" cy="4480726"/>
          </a:xfrm>
        </p:spPr>
        <p:txBody>
          <a:bodyPr>
            <a:normAutofit/>
          </a:bodyPr>
          <a:lstStyle/>
          <a:p>
            <a:pPr algn="r"/>
            <a:r>
              <a:rPr lang="en-US" sz="5600" dirty="0"/>
              <a:t>Study 2 Takeaways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a:xfrm>
            <a:off x="5138928" y="1338729"/>
            <a:ext cx="4795584" cy="4180542"/>
          </a:xfrm>
        </p:spPr>
        <p:txBody>
          <a:bodyPr anchor="ctr">
            <a:normAutofit/>
          </a:bodyPr>
          <a:lstStyle/>
          <a:p>
            <a:pPr marL="0" indent="0">
              <a:buNone/>
            </a:pPr>
            <a:r>
              <a:rPr lang="en-US" sz="2400" dirty="0"/>
              <a:t>Participants categorized both Obese and Disfigured faces</a:t>
            </a:r>
          </a:p>
          <a:p>
            <a:pPr marL="0" indent="0">
              <a:buNone/>
            </a:pPr>
            <a:endParaRPr lang="en-US" sz="2400" dirty="0"/>
          </a:p>
          <a:p>
            <a:pPr marL="0" indent="0">
              <a:buNone/>
            </a:pPr>
            <a:r>
              <a:rPr lang="en-US" sz="2400" dirty="0"/>
              <a:t>Like in Study 1, compared to Obese faces, </a:t>
            </a:r>
            <a:r>
              <a:rPr lang="en-US" sz="2400" dirty="0">
                <a:solidFill>
                  <a:schemeClr val="accent6"/>
                </a:solidFill>
              </a:rPr>
              <a:t>Disfigured targets were more strongly associated with Infectious concepts</a:t>
            </a:r>
          </a:p>
        </p:txBody>
      </p:sp>
    </p:spTree>
    <p:extLst>
      <p:ext uri="{BB962C8B-B14F-4D97-AF65-F5344CB8AC3E}">
        <p14:creationId xmlns:p14="http://schemas.microsoft.com/office/powerpoint/2010/main" val="254614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a:xfrm>
            <a:off x="4965430" y="629268"/>
            <a:ext cx="6586491" cy="1286160"/>
          </a:xfrm>
        </p:spPr>
        <p:txBody>
          <a:bodyPr anchor="b">
            <a:normAutofit/>
          </a:bodyPr>
          <a:lstStyle/>
          <a:p>
            <a:r>
              <a:rPr lang="en-US"/>
              <a:t>Study 3A and 3B Questions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a:xfrm>
            <a:off x="4965431" y="2438400"/>
            <a:ext cx="6586489" cy="3785419"/>
          </a:xfrm>
        </p:spPr>
        <p:txBody>
          <a:bodyPr>
            <a:normAutofit/>
          </a:bodyPr>
          <a:lstStyle/>
          <a:p>
            <a:pPr marL="0" indent="0">
              <a:buNone/>
            </a:pPr>
            <a:r>
              <a:rPr lang="en-US" sz="2000" dirty="0"/>
              <a:t>Do participants believe Disfigured targets are truly benign (not caused by infections)?</a:t>
            </a:r>
          </a:p>
          <a:p>
            <a:pPr marL="0" indent="0">
              <a:buNone/>
            </a:pPr>
            <a:endParaRPr lang="en-US" sz="2000" dirty="0"/>
          </a:p>
          <a:p>
            <a:pPr marL="0" indent="0">
              <a:buNone/>
            </a:pPr>
            <a:r>
              <a:rPr lang="en-US" sz="2000" dirty="0"/>
              <a:t>Do participants associate Disfigured targets with </a:t>
            </a:r>
            <a:r>
              <a:rPr lang="en-US" sz="2000" i="1" dirty="0"/>
              <a:t>all</a:t>
            </a:r>
            <a:r>
              <a:rPr lang="en-US" sz="2000" dirty="0"/>
              <a:t> negative categories?</a:t>
            </a:r>
          </a:p>
        </p:txBody>
      </p:sp>
      <p:pic>
        <p:nvPicPr>
          <p:cNvPr id="5" name="Picture 4">
            <a:extLst>
              <a:ext uri="{FF2B5EF4-FFF2-40B4-BE49-F238E27FC236}">
                <a16:creationId xmlns:a16="http://schemas.microsoft.com/office/drawing/2014/main" id="{DF3C28B2-69DD-447E-A22D-ACB4BF38ECAF}"/>
              </a:ext>
            </a:extLst>
          </p:cNvPr>
          <p:cNvPicPr>
            <a:picLocks noChangeAspect="1"/>
          </p:cNvPicPr>
          <p:nvPr/>
        </p:nvPicPr>
        <p:blipFill rotWithShape="1">
          <a:blip r:embed="rId3"/>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82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a:xfrm>
            <a:off x="1166650" y="1332952"/>
            <a:ext cx="3926898" cy="3921176"/>
          </a:xfrm>
        </p:spPr>
        <p:txBody>
          <a:bodyPr anchor="ctr">
            <a:normAutofit/>
          </a:bodyPr>
          <a:lstStyle/>
          <a:p>
            <a:r>
              <a:rPr lang="en-US" sz="5400"/>
              <a:t>Study 3A and 3B goals</a:t>
            </a:r>
          </a:p>
        </p:txBody>
      </p:sp>
      <p:grpSp>
        <p:nvGrpSpPr>
          <p:cNvPr id="17" name="Group 16">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8"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a:xfrm>
            <a:off x="6421120" y="499833"/>
            <a:ext cx="5100320" cy="5581226"/>
          </a:xfrm>
        </p:spPr>
        <p:txBody>
          <a:bodyPr anchor="ctr">
            <a:normAutofit/>
          </a:bodyPr>
          <a:lstStyle/>
          <a:p>
            <a:pPr marL="0" indent="0">
              <a:buNone/>
            </a:pPr>
            <a:r>
              <a:rPr lang="en-US" sz="2200" b="1" dirty="0">
                <a:solidFill>
                  <a:schemeClr val="accent1"/>
                </a:solidFill>
              </a:rPr>
              <a:t>3A. </a:t>
            </a:r>
            <a:r>
              <a:rPr lang="en-US" sz="2200" dirty="0"/>
              <a:t>Replace Disfigured category with Burn Scar category and tell participants scars are benign (not infectious)</a:t>
            </a:r>
          </a:p>
          <a:p>
            <a:pPr marL="0" indent="0">
              <a:buNone/>
            </a:pPr>
            <a:endParaRPr lang="en-US" sz="2200" dirty="0"/>
          </a:p>
          <a:p>
            <a:pPr marL="0" indent="0">
              <a:buNone/>
            </a:pPr>
            <a:r>
              <a:rPr lang="en-US" sz="2200" b="1" dirty="0">
                <a:solidFill>
                  <a:schemeClr val="accent1"/>
                </a:solidFill>
              </a:rPr>
              <a:t>3B. </a:t>
            </a:r>
            <a:r>
              <a:rPr lang="en-US" sz="2200" dirty="0"/>
              <a:t>Replace Infectious category with Lazy category</a:t>
            </a:r>
          </a:p>
          <a:p>
            <a:pPr marL="0" indent="0">
              <a:buNone/>
            </a:pPr>
            <a:r>
              <a:rPr lang="en-US" sz="2200" dirty="0">
                <a:solidFill>
                  <a:schemeClr val="accent1"/>
                </a:solidFill>
              </a:rPr>
              <a:t>van Leeuwen, Hunt, &amp; Park, 2015</a:t>
            </a:r>
          </a:p>
        </p:txBody>
      </p:sp>
      <p:sp>
        <p:nvSpPr>
          <p:cNvPr id="4" name="TextBox 3">
            <a:extLst>
              <a:ext uri="{FF2B5EF4-FFF2-40B4-BE49-F238E27FC236}">
                <a16:creationId xmlns:a16="http://schemas.microsoft.com/office/drawing/2014/main" id="{73900570-12F5-5848-A8F5-E7A72140C916}"/>
              </a:ext>
            </a:extLst>
          </p:cNvPr>
          <p:cNvSpPr txBox="1"/>
          <p:nvPr/>
        </p:nvSpPr>
        <p:spPr>
          <a:xfrm>
            <a:off x="2599509" y="5855327"/>
            <a:ext cx="184731" cy="369332"/>
          </a:xfrm>
          <a:prstGeom prst="rect">
            <a:avLst/>
          </a:prstGeom>
          <a:noFill/>
        </p:spPr>
        <p:txBody>
          <a:bodyPr wrap="none" rtlCol="0">
            <a:spAutoFit/>
          </a:bodyPr>
          <a:lstStyle/>
          <a:p>
            <a:endParaRPr lang="en-US" dirty="0">
              <a:latin typeface="Gill Sans MT" panose="020B0502020104020203" pitchFamily="34" charset="77"/>
            </a:endParaRPr>
          </a:p>
        </p:txBody>
      </p:sp>
    </p:spTree>
    <p:extLst>
      <p:ext uri="{BB962C8B-B14F-4D97-AF65-F5344CB8AC3E}">
        <p14:creationId xmlns:p14="http://schemas.microsoft.com/office/powerpoint/2010/main" val="407377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14F43-E896-D340-9C1B-75F54CC6E147}"/>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Anomalous Feature IAT</a:t>
            </a:r>
          </a:p>
        </p:txBody>
      </p:sp>
      <p:grpSp>
        <p:nvGrpSpPr>
          <p:cNvPr id="15" name="Group 14">
            <a:extLst>
              <a:ext uri="{FF2B5EF4-FFF2-40B4-BE49-F238E27FC236}">
                <a16:creationId xmlns:a16="http://schemas.microsoft.com/office/drawing/2014/main" id="{37FBE021-0904-014F-A0E7-89072780DF94}"/>
              </a:ext>
            </a:extLst>
          </p:cNvPr>
          <p:cNvGrpSpPr/>
          <p:nvPr/>
        </p:nvGrpSpPr>
        <p:grpSpPr>
          <a:xfrm>
            <a:off x="3048000" y="2183524"/>
            <a:ext cx="6096000" cy="3429000"/>
            <a:chOff x="6096000" y="3429000"/>
            <a:chExt cx="6096000" cy="3429000"/>
          </a:xfrm>
        </p:grpSpPr>
        <p:sp>
          <p:nvSpPr>
            <p:cNvPr id="16" name="Rectangle 15">
              <a:extLst>
                <a:ext uri="{FF2B5EF4-FFF2-40B4-BE49-F238E27FC236}">
                  <a16:creationId xmlns:a16="http://schemas.microsoft.com/office/drawing/2014/main" id="{49D8208B-FA9A-2945-8D68-3A3DE8A3EA61}"/>
                </a:ext>
              </a:extLst>
            </p:cNvPr>
            <p:cNvSpPr/>
            <p:nvPr/>
          </p:nvSpPr>
          <p:spPr>
            <a:xfrm>
              <a:off x="6096000" y="3429000"/>
              <a:ext cx="6096000" cy="3429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Gill Sans MT" panose="020B0502020104020203" pitchFamily="34" charset="77"/>
              </a:endParaRPr>
            </a:p>
          </p:txBody>
        </p:sp>
        <p:sp>
          <p:nvSpPr>
            <p:cNvPr id="17" name="TextBox 16">
              <a:extLst>
                <a:ext uri="{FF2B5EF4-FFF2-40B4-BE49-F238E27FC236}">
                  <a16:creationId xmlns:a16="http://schemas.microsoft.com/office/drawing/2014/main" id="{3B45F1AA-1313-8643-9230-6A299C79C740}"/>
                </a:ext>
              </a:extLst>
            </p:cNvPr>
            <p:cNvSpPr txBox="1"/>
            <p:nvPr/>
          </p:nvSpPr>
          <p:spPr>
            <a:xfrm>
              <a:off x="6169891" y="3516704"/>
              <a:ext cx="1058303" cy="923330"/>
            </a:xfrm>
            <a:prstGeom prst="rect">
              <a:avLst/>
            </a:prstGeom>
            <a:noFill/>
          </p:spPr>
          <p:txBody>
            <a:bodyPr wrap="none" rtlCol="0">
              <a:spAutoFit/>
            </a:bodyPr>
            <a:lstStyle/>
            <a:p>
              <a:r>
                <a:rPr lang="en-US" dirty="0">
                  <a:latin typeface="Gill Sans MT" panose="020B0502020104020203" pitchFamily="34" charset="77"/>
                </a:rPr>
                <a:t>Obese</a:t>
              </a:r>
            </a:p>
            <a:p>
              <a:r>
                <a:rPr lang="en-US" dirty="0">
                  <a:latin typeface="Gill Sans MT" panose="020B0502020104020203" pitchFamily="34" charset="77"/>
                </a:rPr>
                <a:t>or</a:t>
              </a:r>
            </a:p>
            <a:p>
              <a:r>
                <a:rPr lang="en-US" dirty="0">
                  <a:latin typeface="Gill Sans MT" panose="020B0502020104020203" pitchFamily="34" charset="77"/>
                </a:rPr>
                <a:t>Harmless</a:t>
              </a:r>
            </a:p>
          </p:txBody>
        </p:sp>
        <p:sp>
          <p:nvSpPr>
            <p:cNvPr id="19" name="TextBox 18">
              <a:extLst>
                <a:ext uri="{FF2B5EF4-FFF2-40B4-BE49-F238E27FC236}">
                  <a16:creationId xmlns:a16="http://schemas.microsoft.com/office/drawing/2014/main" id="{DEF6534D-2BBD-0E4E-BFF8-5F964DF298B6}"/>
                </a:ext>
              </a:extLst>
            </p:cNvPr>
            <p:cNvSpPr txBox="1"/>
            <p:nvPr/>
          </p:nvSpPr>
          <p:spPr>
            <a:xfrm>
              <a:off x="10957277" y="3516704"/>
              <a:ext cx="1096775" cy="923330"/>
            </a:xfrm>
            <a:prstGeom prst="rect">
              <a:avLst/>
            </a:prstGeom>
            <a:noFill/>
          </p:spPr>
          <p:txBody>
            <a:bodyPr wrap="none" rtlCol="0">
              <a:spAutoFit/>
            </a:bodyPr>
            <a:lstStyle/>
            <a:p>
              <a:pPr algn="r"/>
              <a:r>
                <a:rPr lang="en-US" dirty="0">
                  <a:solidFill>
                    <a:schemeClr val="accent5"/>
                  </a:solidFill>
                  <a:latin typeface="Gill Sans MT" panose="020B0502020104020203" pitchFamily="34" charset="77"/>
                </a:rPr>
                <a:t>Burn Scar</a:t>
              </a:r>
            </a:p>
            <a:p>
              <a:pPr algn="r"/>
              <a:r>
                <a:rPr lang="en-US" dirty="0">
                  <a:latin typeface="Gill Sans MT" panose="020B0502020104020203" pitchFamily="34" charset="77"/>
                </a:rPr>
                <a:t>or</a:t>
              </a:r>
            </a:p>
            <a:p>
              <a:pPr algn="r"/>
              <a:r>
                <a:rPr lang="en-US" dirty="0">
                  <a:latin typeface="Gill Sans MT" panose="020B0502020104020203" pitchFamily="34" charset="77"/>
                </a:rPr>
                <a:t>Infectious</a:t>
              </a:r>
            </a:p>
          </p:txBody>
        </p:sp>
        <p:pic>
          <p:nvPicPr>
            <p:cNvPr id="20" name="wm009neut_brnscr.bmp" descr="wm009neut_brnscr.bmp">
              <a:extLst>
                <a:ext uri="{FF2B5EF4-FFF2-40B4-BE49-F238E27FC236}">
                  <a16:creationId xmlns:a16="http://schemas.microsoft.com/office/drawing/2014/main" id="{2B66B72C-1779-884C-98D9-4260D856FD24}"/>
                </a:ext>
              </a:extLst>
            </p:cNvPr>
            <p:cNvPicPr>
              <a:picLocks noChangeAspect="1"/>
            </p:cNvPicPr>
            <p:nvPr/>
          </p:nvPicPr>
          <p:blipFill>
            <a:blip r:embed="rId3"/>
            <a:stretch>
              <a:fillRect/>
            </a:stretch>
          </p:blipFill>
          <p:spPr>
            <a:xfrm>
              <a:off x="8348222" y="4584699"/>
              <a:ext cx="1587500" cy="1117601"/>
            </a:xfrm>
            <a:prstGeom prst="rect">
              <a:avLst/>
            </a:prstGeom>
            <a:effectLst/>
          </p:spPr>
        </p:pic>
      </p:grpSp>
      <p:grpSp>
        <p:nvGrpSpPr>
          <p:cNvPr id="21" name="Group 20">
            <a:extLst>
              <a:ext uri="{FF2B5EF4-FFF2-40B4-BE49-F238E27FC236}">
                <a16:creationId xmlns:a16="http://schemas.microsoft.com/office/drawing/2014/main" id="{4A887F3D-A1B3-2C46-BEDF-94E8C0367DE4}"/>
              </a:ext>
            </a:extLst>
          </p:cNvPr>
          <p:cNvGrpSpPr/>
          <p:nvPr/>
        </p:nvGrpSpPr>
        <p:grpSpPr>
          <a:xfrm>
            <a:off x="3048000" y="2183523"/>
            <a:ext cx="6096000" cy="3429000"/>
            <a:chOff x="6096000" y="-1"/>
            <a:chExt cx="6096000" cy="3429000"/>
          </a:xfrm>
        </p:grpSpPr>
        <p:sp>
          <p:nvSpPr>
            <p:cNvPr id="22" name="Rectangle 21">
              <a:extLst>
                <a:ext uri="{FF2B5EF4-FFF2-40B4-BE49-F238E27FC236}">
                  <a16:creationId xmlns:a16="http://schemas.microsoft.com/office/drawing/2014/main" id="{2750D7A2-5B87-034B-89A5-FD1121AB707B}"/>
                </a:ext>
              </a:extLst>
            </p:cNvPr>
            <p:cNvSpPr/>
            <p:nvPr/>
          </p:nvSpPr>
          <p:spPr>
            <a:xfrm>
              <a:off x="6096000" y="-1"/>
              <a:ext cx="6096000" cy="3429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schemeClr val="tx1"/>
                </a:solidFill>
                <a:latin typeface="Gill Sans MT" panose="020B0502020104020203" pitchFamily="34" charset="77"/>
              </a:endParaRPr>
            </a:p>
          </p:txBody>
        </p:sp>
        <p:sp>
          <p:nvSpPr>
            <p:cNvPr id="23" name="TextBox 22">
              <a:extLst>
                <a:ext uri="{FF2B5EF4-FFF2-40B4-BE49-F238E27FC236}">
                  <a16:creationId xmlns:a16="http://schemas.microsoft.com/office/drawing/2014/main" id="{40E70017-D7DE-F24C-B4FA-438B81E57868}"/>
                </a:ext>
              </a:extLst>
            </p:cNvPr>
            <p:cNvSpPr txBox="1"/>
            <p:nvPr/>
          </p:nvSpPr>
          <p:spPr>
            <a:xfrm>
              <a:off x="6169891" y="87703"/>
              <a:ext cx="1058303" cy="923330"/>
            </a:xfrm>
            <a:prstGeom prst="rect">
              <a:avLst/>
            </a:prstGeom>
            <a:noFill/>
          </p:spPr>
          <p:txBody>
            <a:bodyPr wrap="none" rtlCol="0">
              <a:spAutoFit/>
            </a:bodyPr>
            <a:lstStyle/>
            <a:p>
              <a:r>
                <a:rPr lang="en-US" dirty="0">
                  <a:latin typeface="Gill Sans MT" panose="020B0502020104020203" pitchFamily="34" charset="77"/>
                </a:rPr>
                <a:t>Obese</a:t>
              </a:r>
            </a:p>
            <a:p>
              <a:r>
                <a:rPr lang="en-US" dirty="0">
                  <a:latin typeface="Gill Sans MT" panose="020B0502020104020203" pitchFamily="34" charset="77"/>
                </a:rPr>
                <a:t>or</a:t>
              </a:r>
            </a:p>
            <a:p>
              <a:r>
                <a:rPr lang="en-US" dirty="0">
                  <a:latin typeface="Gill Sans MT" panose="020B0502020104020203" pitchFamily="34" charset="77"/>
                </a:rPr>
                <a:t>Harmless</a:t>
              </a:r>
            </a:p>
          </p:txBody>
        </p:sp>
        <p:sp>
          <p:nvSpPr>
            <p:cNvPr id="24" name="TextBox 23">
              <a:extLst>
                <a:ext uri="{FF2B5EF4-FFF2-40B4-BE49-F238E27FC236}">
                  <a16:creationId xmlns:a16="http://schemas.microsoft.com/office/drawing/2014/main" id="{A89AE9CB-59A3-B548-8C31-ACF7DE9CA845}"/>
                </a:ext>
              </a:extLst>
            </p:cNvPr>
            <p:cNvSpPr txBox="1"/>
            <p:nvPr/>
          </p:nvSpPr>
          <p:spPr>
            <a:xfrm>
              <a:off x="10957277" y="87703"/>
              <a:ext cx="1133837" cy="923330"/>
            </a:xfrm>
            <a:prstGeom prst="rect">
              <a:avLst/>
            </a:prstGeom>
            <a:noFill/>
          </p:spPr>
          <p:txBody>
            <a:bodyPr wrap="none" rtlCol="0">
              <a:spAutoFit/>
            </a:bodyPr>
            <a:lstStyle/>
            <a:p>
              <a:pPr algn="r"/>
              <a:r>
                <a:rPr lang="en-US" dirty="0">
                  <a:latin typeface="Gill Sans MT" panose="020B0502020104020203" pitchFamily="34" charset="77"/>
                </a:rPr>
                <a:t>Disfigured</a:t>
              </a:r>
            </a:p>
            <a:p>
              <a:pPr algn="r"/>
              <a:r>
                <a:rPr lang="en-US" dirty="0">
                  <a:latin typeface="Gill Sans MT" panose="020B0502020104020203" pitchFamily="34" charset="77"/>
                </a:rPr>
                <a:t>or</a:t>
              </a:r>
            </a:p>
            <a:p>
              <a:pPr algn="r"/>
              <a:r>
                <a:rPr lang="en-US" dirty="0">
                  <a:solidFill>
                    <a:schemeClr val="accent5"/>
                  </a:solidFill>
                  <a:latin typeface="Gill Sans MT" panose="020B0502020104020203" pitchFamily="34" charset="77"/>
                </a:rPr>
                <a:t>Lazy</a:t>
              </a:r>
            </a:p>
          </p:txBody>
        </p:sp>
        <p:pic>
          <p:nvPicPr>
            <p:cNvPr id="25" name="wm009neut_obe.bmp" descr="wm009neut_obe.bmp">
              <a:extLst>
                <a:ext uri="{FF2B5EF4-FFF2-40B4-BE49-F238E27FC236}">
                  <a16:creationId xmlns:a16="http://schemas.microsoft.com/office/drawing/2014/main" id="{FBD1A52F-CC5A-CF41-91B5-A109E3B1ADBD}"/>
                </a:ext>
              </a:extLst>
            </p:cNvPr>
            <p:cNvPicPr>
              <a:picLocks noChangeAspect="1"/>
            </p:cNvPicPr>
            <p:nvPr/>
          </p:nvPicPr>
          <p:blipFill>
            <a:blip r:embed="rId4"/>
            <a:stretch>
              <a:fillRect/>
            </a:stretch>
          </p:blipFill>
          <p:spPr>
            <a:xfrm>
              <a:off x="8348222" y="1142998"/>
              <a:ext cx="1587500" cy="1143001"/>
            </a:xfrm>
            <a:prstGeom prst="rect">
              <a:avLst/>
            </a:prstGeom>
            <a:effectLst>
              <a:outerShdw blurRad="50800" dist="38100" dir="8100000" algn="tr" rotWithShape="0">
                <a:prstClr val="black">
                  <a:alpha val="40000"/>
                </a:prstClr>
              </a:outerShdw>
            </a:effectLst>
          </p:spPr>
        </p:pic>
      </p:grpSp>
    </p:spTree>
    <p:extLst>
      <p:ext uri="{BB962C8B-B14F-4D97-AF65-F5344CB8AC3E}">
        <p14:creationId xmlns:p14="http://schemas.microsoft.com/office/powerpoint/2010/main" val="342281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B3DC8-46CA-0E41-B7BA-654AF4195A2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4200" kern="1200">
                <a:solidFill>
                  <a:schemeClr val="tx1"/>
                </a:solidFill>
                <a:latin typeface="+mj-lt"/>
                <a:ea typeface="+mj-ea"/>
                <a:cs typeface="+mj-cs"/>
              </a:rPr>
              <a:t>People more strongly associated infectious concepts with burn scars than with obesity</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Bar chart">
            <a:extLst>
              <a:ext uri="{FF2B5EF4-FFF2-40B4-BE49-F238E27FC236}">
                <a16:creationId xmlns:a16="http://schemas.microsoft.com/office/drawing/2014/main" id="{9226F769-63BD-2843-84FD-7225CB9BB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425660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id="{B71C0673-74E1-8F45-9B9F-32422B7F9146}"/>
              </a:ext>
            </a:extLst>
          </p:cNvPr>
          <p:cNvPicPr>
            <a:picLocks noChangeAspect="1"/>
          </p:cNvPicPr>
          <p:nvPr/>
        </p:nvPicPr>
        <p:blipFill>
          <a:blip r:embed="rId2"/>
          <a:stretch>
            <a:fillRect/>
          </a:stretch>
        </p:blipFill>
        <p:spPr>
          <a:xfrm>
            <a:off x="952500" y="0"/>
            <a:ext cx="10287000" cy="6858000"/>
          </a:xfrm>
          <a:prstGeom prst="rect">
            <a:avLst/>
          </a:prstGeom>
        </p:spPr>
      </p:pic>
      <p:sp>
        <p:nvSpPr>
          <p:cNvPr id="6" name="TextBox 5">
            <a:extLst>
              <a:ext uri="{FF2B5EF4-FFF2-40B4-BE49-F238E27FC236}">
                <a16:creationId xmlns:a16="http://schemas.microsoft.com/office/drawing/2014/main" id="{899808F4-01B3-B447-816F-74789F07E7D1}"/>
              </a:ext>
            </a:extLst>
          </p:cNvPr>
          <p:cNvSpPr txBox="1"/>
          <p:nvPr/>
        </p:nvSpPr>
        <p:spPr>
          <a:xfrm>
            <a:off x="2636063" y="3213557"/>
            <a:ext cx="6919875" cy="430887"/>
          </a:xfrm>
          <a:prstGeom prst="rect">
            <a:avLst/>
          </a:prstGeom>
          <a:solidFill>
            <a:schemeClr val="bg2"/>
          </a:solidFill>
          <a:ln>
            <a:solidFill>
              <a:schemeClr val="tx1"/>
            </a:solidFill>
          </a:ln>
        </p:spPr>
        <p:txBody>
          <a:bodyPr wrap="square" rtlCol="0">
            <a:spAutoFit/>
          </a:bodyPr>
          <a:lstStyle/>
          <a:p>
            <a:r>
              <a:rPr lang="en-US" sz="2200" dirty="0">
                <a:latin typeface="Gill Sans MT" panose="020B0502020104020203" pitchFamily="34" charset="77"/>
              </a:rPr>
              <a:t>Average Difference = ### milliseconds, 95% CI [###, ###]</a:t>
            </a:r>
          </a:p>
        </p:txBody>
      </p:sp>
    </p:spTree>
    <p:extLst>
      <p:ext uri="{BB962C8B-B14F-4D97-AF65-F5344CB8AC3E}">
        <p14:creationId xmlns:p14="http://schemas.microsoft.com/office/powerpoint/2010/main" val="33277476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B3DC8-46CA-0E41-B7BA-654AF4195A2F}"/>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4200" kern="1200" dirty="0">
                <a:solidFill>
                  <a:schemeClr val="tx1"/>
                </a:solidFill>
                <a:latin typeface="+mj-lt"/>
                <a:ea typeface="+mj-ea"/>
                <a:cs typeface="+mj-cs"/>
              </a:rPr>
              <a:t>People more strongly associated lazy concepts with obesity than with disfigurement</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Bar chart">
            <a:extLst>
              <a:ext uri="{FF2B5EF4-FFF2-40B4-BE49-F238E27FC236}">
                <a16:creationId xmlns:a16="http://schemas.microsoft.com/office/drawing/2014/main" id="{9226F769-63BD-2843-84FD-7225CB9BB2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8690174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9C0E7ADA-B852-CD4D-8579-8DAE54E32235}"/>
              </a:ext>
            </a:extLst>
          </p:cNvPr>
          <p:cNvPicPr>
            <a:picLocks noChangeAspect="1"/>
          </p:cNvPicPr>
          <p:nvPr/>
        </p:nvPicPr>
        <p:blipFill>
          <a:blip r:embed="rId2"/>
          <a:stretch>
            <a:fillRect/>
          </a:stretch>
        </p:blipFill>
        <p:spPr>
          <a:xfrm>
            <a:off x="952500" y="0"/>
            <a:ext cx="10287000" cy="6858000"/>
          </a:xfrm>
          <a:prstGeom prst="rect">
            <a:avLst/>
          </a:prstGeom>
        </p:spPr>
      </p:pic>
      <p:sp>
        <p:nvSpPr>
          <p:cNvPr id="4" name="TextBox 3">
            <a:extLst>
              <a:ext uri="{FF2B5EF4-FFF2-40B4-BE49-F238E27FC236}">
                <a16:creationId xmlns:a16="http://schemas.microsoft.com/office/drawing/2014/main" id="{C8CA6121-4220-B345-86AD-3C5735B1F22E}"/>
              </a:ext>
            </a:extLst>
          </p:cNvPr>
          <p:cNvSpPr txBox="1"/>
          <p:nvPr/>
        </p:nvSpPr>
        <p:spPr>
          <a:xfrm>
            <a:off x="2636063" y="3213557"/>
            <a:ext cx="6919875" cy="430887"/>
          </a:xfrm>
          <a:prstGeom prst="rect">
            <a:avLst/>
          </a:prstGeom>
          <a:solidFill>
            <a:schemeClr val="bg2"/>
          </a:solidFill>
          <a:ln>
            <a:solidFill>
              <a:schemeClr val="tx1"/>
            </a:solidFill>
          </a:ln>
        </p:spPr>
        <p:txBody>
          <a:bodyPr wrap="square" rtlCol="0">
            <a:spAutoFit/>
          </a:bodyPr>
          <a:lstStyle/>
          <a:p>
            <a:r>
              <a:rPr lang="en-US" sz="2200" dirty="0">
                <a:latin typeface="Gill Sans MT" panose="020B0502020104020203" pitchFamily="34" charset="77"/>
              </a:rPr>
              <a:t>Average Difference = ### milliseconds, 95% CI [###, ###]</a:t>
            </a:r>
          </a:p>
        </p:txBody>
      </p:sp>
    </p:spTree>
    <p:extLst>
      <p:ext uri="{BB962C8B-B14F-4D97-AF65-F5344CB8AC3E}">
        <p14:creationId xmlns:p14="http://schemas.microsoft.com/office/powerpoint/2010/main" val="28567508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a:xfrm>
            <a:off x="1016805" y="1345958"/>
            <a:ext cx="4193196" cy="4166085"/>
          </a:xfrm>
        </p:spPr>
        <p:txBody>
          <a:bodyPr>
            <a:normAutofit/>
          </a:bodyPr>
          <a:lstStyle/>
          <a:p>
            <a:r>
              <a:rPr lang="en-US" sz="4600"/>
              <a:t>Study 3 Takeaways</a:t>
            </a:r>
          </a:p>
        </p:txBody>
      </p:sp>
      <p:grpSp>
        <p:nvGrpSpPr>
          <p:cNvPr id="14" name="Group 13">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5"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a:xfrm>
            <a:off x="6229734" y="750307"/>
            <a:ext cx="5369326" cy="5357387"/>
          </a:xfrm>
        </p:spPr>
        <p:txBody>
          <a:bodyPr anchor="ctr">
            <a:normAutofit/>
          </a:bodyPr>
          <a:lstStyle/>
          <a:p>
            <a:pPr marL="0" indent="0">
              <a:buNone/>
            </a:pPr>
            <a:r>
              <a:rPr lang="en-US" sz="2200" dirty="0"/>
              <a:t>Like “Disfigured” faces in Studies 1 &amp; 2, compared to Obese faces, </a:t>
            </a:r>
            <a:r>
              <a:rPr lang="en-US" sz="2200" dirty="0">
                <a:solidFill>
                  <a:schemeClr val="accent6"/>
                </a:solidFill>
              </a:rPr>
              <a:t>Burn Scar faces were more strongly associated with Infectious concepts</a:t>
            </a:r>
          </a:p>
          <a:p>
            <a:pPr marL="0" indent="0">
              <a:buNone/>
            </a:pPr>
            <a:endParaRPr lang="en-US" sz="2200" b="1" dirty="0"/>
          </a:p>
          <a:p>
            <a:pPr marL="0" indent="0">
              <a:buNone/>
            </a:pPr>
            <a:r>
              <a:rPr lang="en-US" sz="2200" dirty="0"/>
              <a:t>Compared to “Disfigured” faces, </a:t>
            </a:r>
            <a:r>
              <a:rPr lang="en-US" sz="2200" dirty="0">
                <a:solidFill>
                  <a:schemeClr val="accent5"/>
                </a:solidFill>
              </a:rPr>
              <a:t>Obese faces were more strongly associated with Lazy concepts</a:t>
            </a:r>
          </a:p>
        </p:txBody>
      </p:sp>
    </p:spTree>
    <p:extLst>
      <p:ext uri="{BB962C8B-B14F-4D97-AF65-F5344CB8AC3E}">
        <p14:creationId xmlns:p14="http://schemas.microsoft.com/office/powerpoint/2010/main" val="345769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E2EB5F-873C-E242-9AEF-82161B6CD897}"/>
              </a:ext>
            </a:extLst>
          </p:cNvPr>
          <p:cNvSpPr>
            <a:spLocks noGrp="1"/>
          </p:cNvSpPr>
          <p:nvPr>
            <p:ph type="title"/>
          </p:nvPr>
        </p:nvSpPr>
        <p:spPr>
          <a:xfrm>
            <a:off x="956826" y="1112969"/>
            <a:ext cx="3937298" cy="4166010"/>
          </a:xfrm>
        </p:spPr>
        <p:txBody>
          <a:bodyPr vert="horz" lIns="274320" tIns="182880" rIns="274320" bIns="182880" rtlCol="0" anchorCtr="1">
            <a:normAutofit/>
          </a:bodyPr>
          <a:lstStyle/>
          <a:p>
            <a:r>
              <a:rPr lang="en-US">
                <a:solidFill>
                  <a:srgbClr val="FFFFFF"/>
                </a:solidFill>
              </a:rPr>
              <a:t>Empirical Takeaways</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7251352-15ED-CE4F-8704-9D1CD302FEF3}"/>
              </a:ext>
            </a:extLst>
          </p:cNvPr>
          <p:cNvSpPr>
            <a:spLocks noGrp="1" noChangeAspect="1"/>
          </p:cNvSpPr>
          <p:nvPr>
            <p:ph idx="1"/>
          </p:nvPr>
        </p:nvSpPr>
        <p:spPr>
          <a:xfrm>
            <a:off x="6096000" y="820880"/>
            <a:ext cx="5257799" cy="4889350"/>
          </a:xfrm>
        </p:spPr>
        <p:txBody>
          <a:bodyPr vert="horz" lIns="91440" tIns="45720" rIns="91440" bIns="45720" rtlCol="0" anchor="t">
            <a:normAutofit/>
          </a:bodyPr>
          <a:lstStyle/>
          <a:p>
            <a:pPr marL="0" indent="0">
              <a:buNone/>
            </a:pPr>
            <a:r>
              <a:rPr lang="en-US" u="sng" dirty="0">
                <a:solidFill>
                  <a:schemeClr val="accent2"/>
                </a:solidFill>
              </a:rPr>
              <a:t>Studies 1 &amp; 2.</a:t>
            </a:r>
            <a:r>
              <a:rPr lang="en-US" dirty="0">
                <a:solidFill>
                  <a:schemeClr val="accent2"/>
                </a:solidFill>
              </a:rPr>
              <a:t> </a:t>
            </a:r>
            <a:r>
              <a:rPr lang="en-US" dirty="0"/>
              <a:t>Obese and “Disfigured” associated with Infectious concepts, but “Disfigured” more strongly associated</a:t>
            </a:r>
          </a:p>
          <a:p>
            <a:pPr marL="0" indent="0">
              <a:buNone/>
            </a:pPr>
            <a:endParaRPr lang="en-US" dirty="0"/>
          </a:p>
          <a:p>
            <a:pPr marL="0" indent="0">
              <a:buNone/>
            </a:pPr>
            <a:r>
              <a:rPr lang="en-US" u="sng" dirty="0">
                <a:solidFill>
                  <a:schemeClr val="accent2"/>
                </a:solidFill>
              </a:rPr>
              <a:t>Studies 3A &amp; 3B.</a:t>
            </a:r>
            <a:r>
              <a:rPr lang="en-US" dirty="0">
                <a:solidFill>
                  <a:schemeClr val="accent2"/>
                </a:solidFill>
              </a:rPr>
              <a:t> </a:t>
            </a:r>
            <a:r>
              <a:rPr lang="en-US" dirty="0"/>
              <a:t>Effects not easily explained by misinterpreting “Disfigured” stimuli or by general negative associations</a:t>
            </a:r>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7921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47" descr="A picture containing object, honeycomb, display, table&#10;&#10;Description automatically generated">
            <a:extLst>
              <a:ext uri="{FF2B5EF4-FFF2-40B4-BE49-F238E27FC236}">
                <a16:creationId xmlns:a16="http://schemas.microsoft.com/office/drawing/2014/main" id="{95E6DF51-51F4-0445-A13C-64B64E1B17D7}"/>
              </a:ext>
            </a:extLst>
          </p:cNvPr>
          <p:cNvPicPr>
            <a:picLocks noChangeAspect="1"/>
          </p:cNvPicPr>
          <p:nvPr/>
        </p:nvPicPr>
        <p:blipFill rotWithShape="1">
          <a:blip r:embed="rId3">
            <a:alphaModFix amt="35000"/>
          </a:blip>
          <a:srcRect t="2001" b="8026"/>
          <a:stretch/>
        </p:blipFill>
        <p:spPr>
          <a:xfrm>
            <a:off x="-1" y="-30"/>
            <a:ext cx="12192000" cy="6855958"/>
          </a:xfrm>
          <a:prstGeom prst="rect">
            <a:avLst/>
          </a:prstGeom>
        </p:spPr>
      </p:pic>
      <p:sp>
        <p:nvSpPr>
          <p:cNvPr id="2" name="Title 1">
            <a:extLst>
              <a:ext uri="{FF2B5EF4-FFF2-40B4-BE49-F238E27FC236}">
                <a16:creationId xmlns:a16="http://schemas.microsoft.com/office/drawing/2014/main" id="{8EED500E-1A10-4347-9ED2-5867654CE6E7}"/>
              </a:ext>
            </a:extLst>
          </p:cNvPr>
          <p:cNvSpPr>
            <a:spLocks noGrp="1"/>
          </p:cNvSpPr>
          <p:nvPr>
            <p:ph type="ctrTitle"/>
          </p:nvPr>
        </p:nvSpPr>
        <p:spPr>
          <a:xfrm>
            <a:off x="643468" y="3320859"/>
            <a:ext cx="4666470" cy="2076333"/>
          </a:xfrm>
        </p:spPr>
        <p:txBody>
          <a:bodyPr anchor="t">
            <a:normAutofit/>
          </a:bodyPr>
          <a:lstStyle/>
          <a:p>
            <a:pPr algn="l"/>
            <a:r>
              <a:rPr lang="en-US" sz="4800"/>
              <a:t>(Mis)perceiving infection</a:t>
            </a:r>
          </a:p>
        </p:txBody>
      </p:sp>
      <p:sp>
        <p:nvSpPr>
          <p:cNvPr id="3" name="Subtitle 2">
            <a:extLst>
              <a:ext uri="{FF2B5EF4-FFF2-40B4-BE49-F238E27FC236}">
                <a16:creationId xmlns:a16="http://schemas.microsoft.com/office/drawing/2014/main" id="{7D3F9F6B-D21D-A74E-8AE3-0B04FF2DBCD0}"/>
              </a:ext>
            </a:extLst>
          </p:cNvPr>
          <p:cNvSpPr>
            <a:spLocks noGrp="1"/>
          </p:cNvSpPr>
          <p:nvPr>
            <p:ph type="subTitle" idx="1"/>
          </p:nvPr>
        </p:nvSpPr>
        <p:spPr>
          <a:xfrm>
            <a:off x="643467" y="2348680"/>
            <a:ext cx="4823883" cy="972180"/>
          </a:xfrm>
        </p:spPr>
        <p:txBody>
          <a:bodyPr anchor="b">
            <a:normAutofit/>
          </a:bodyPr>
          <a:lstStyle/>
          <a:p>
            <a:pPr algn="l"/>
            <a:r>
              <a:rPr lang="en-US" sz="2000"/>
              <a:t>Nick Michalak</a:t>
            </a:r>
          </a:p>
        </p:txBody>
      </p:sp>
      <p:sp>
        <p:nvSpPr>
          <p:cNvPr id="53" name="Freeform: Shape 5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7" name="Picture 46" descr="A close up of a flower&#10;&#10;Description automatically generated">
            <a:extLst>
              <a:ext uri="{FF2B5EF4-FFF2-40B4-BE49-F238E27FC236}">
                <a16:creationId xmlns:a16="http://schemas.microsoft.com/office/drawing/2014/main" id="{767C2359-2AFA-4540-9E47-EC0DFD23A319}"/>
              </a:ext>
            </a:extLst>
          </p:cNvPr>
          <p:cNvPicPr>
            <a:picLocks noChangeAspect="1"/>
          </p:cNvPicPr>
          <p:nvPr/>
        </p:nvPicPr>
        <p:blipFill rotWithShape="1">
          <a:blip r:embed="rId4"/>
          <a:srcRect r="2254"/>
          <a:stretch/>
        </p:blipFill>
        <p:spPr>
          <a:xfrm>
            <a:off x="6021086" y="544804"/>
            <a:ext cx="6170914" cy="6313225"/>
          </a:xfrm>
          <a:custGeom>
            <a:avLst/>
            <a:gdLst/>
            <a:ahLst/>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p:spPr>
      </p:pic>
    </p:spTree>
    <p:extLst>
      <p:ext uri="{BB962C8B-B14F-4D97-AF65-F5344CB8AC3E}">
        <p14:creationId xmlns:p14="http://schemas.microsoft.com/office/powerpoint/2010/main" val="14698040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89C0A9-A1AB-CF4C-BBFE-B5F2AD30B446}"/>
              </a:ext>
            </a:extLst>
          </p:cNvPr>
          <p:cNvSpPr>
            <a:spLocks noGrp="1"/>
          </p:cNvSpPr>
          <p:nvPr>
            <p:ph type="title"/>
          </p:nvPr>
        </p:nvSpPr>
        <p:spPr>
          <a:xfrm>
            <a:off x="863029" y="1012004"/>
            <a:ext cx="3416158" cy="4795408"/>
          </a:xfrm>
        </p:spPr>
        <p:txBody>
          <a:bodyPr>
            <a:normAutofit/>
          </a:bodyPr>
          <a:lstStyle/>
          <a:p>
            <a:r>
              <a:rPr lang="en-US">
                <a:solidFill>
                  <a:srgbClr val="FFFFFF"/>
                </a:solidFill>
              </a:rPr>
              <a:t>Methods Takeaways</a:t>
            </a:r>
          </a:p>
        </p:txBody>
      </p:sp>
      <p:graphicFrame>
        <p:nvGraphicFramePr>
          <p:cNvPr id="7" name="Content Placeholder 4">
            <a:extLst>
              <a:ext uri="{FF2B5EF4-FFF2-40B4-BE49-F238E27FC236}">
                <a16:creationId xmlns:a16="http://schemas.microsoft.com/office/drawing/2014/main" id="{3109A1D3-3758-4E2F-BA25-D1736993BA63}"/>
              </a:ext>
            </a:extLst>
          </p:cNvPr>
          <p:cNvGraphicFramePr>
            <a:graphicFrameLocks noGrp="1"/>
          </p:cNvGraphicFramePr>
          <p:nvPr>
            <p:ph idx="1"/>
            <p:extLst>
              <p:ext uri="{D42A27DB-BD31-4B8C-83A1-F6EECF244321}">
                <p14:modId xmlns:p14="http://schemas.microsoft.com/office/powerpoint/2010/main" val="130837395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0333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1C67-45EA-2448-A813-EE0B973321A5}"/>
              </a:ext>
            </a:extLst>
          </p:cNvPr>
          <p:cNvSpPr>
            <a:spLocks noGrp="1"/>
          </p:cNvSpPr>
          <p:nvPr>
            <p:ph type="title"/>
          </p:nvPr>
        </p:nvSpPr>
        <p:spPr>
          <a:xfrm>
            <a:off x="838200" y="811161"/>
            <a:ext cx="3335594" cy="5403370"/>
          </a:xfrm>
        </p:spPr>
        <p:txBody>
          <a:bodyPr>
            <a:normAutofit/>
          </a:bodyPr>
          <a:lstStyle/>
          <a:p>
            <a:r>
              <a:rPr lang="en-US">
                <a:solidFill>
                  <a:srgbClr val="FFFFFF"/>
                </a:solidFill>
              </a:rPr>
              <a:t>Theoretical Takeaways</a:t>
            </a:r>
          </a:p>
        </p:txBody>
      </p:sp>
      <p:graphicFrame>
        <p:nvGraphicFramePr>
          <p:cNvPr id="14" name="Content Placeholder 2">
            <a:extLst>
              <a:ext uri="{FF2B5EF4-FFF2-40B4-BE49-F238E27FC236}">
                <a16:creationId xmlns:a16="http://schemas.microsoft.com/office/drawing/2014/main" id="{DFA027E5-4312-4E35-A5CB-7D51C0559907}"/>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902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graphicEl>
                                              <a:dgm id="{FC1BBB20-BAF8-D340-AFDD-94AAB72CBE1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graphicEl>
                                              <a:dgm id="{D298BA8B-1809-CC42-B2A7-56CEEF4FAA2A}"/>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graphicEl>
                                              <a:dgm id="{AE7AC936-D85C-2846-AE20-89ED35DA5F6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graphicEl>
                                              <a:dgm id="{6900B288-A152-B046-AADC-8AC8D104A11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8B54DF-C3C0-A448-BFBA-6D9CB54A44E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5100" kern="1200" dirty="0">
                <a:solidFill>
                  <a:schemeClr val="accent4"/>
                </a:solidFill>
                <a:latin typeface="+mj-lt"/>
                <a:ea typeface="+mj-ea"/>
                <a:cs typeface="+mj-cs"/>
              </a:rPr>
              <a:t>Chapter 3. </a:t>
            </a:r>
            <a:r>
              <a:rPr lang="en-US" sz="5100" kern="1200" dirty="0">
                <a:solidFill>
                  <a:schemeClr val="tx1"/>
                </a:solidFill>
                <a:latin typeface="+mj-lt"/>
                <a:ea typeface="+mj-ea"/>
                <a:cs typeface="+mj-cs"/>
              </a:rPr>
              <a:t>Mental representations of infected others</a:t>
            </a:r>
          </a:p>
        </p:txBody>
      </p:sp>
      <p:sp>
        <p:nvSpPr>
          <p:cNvPr id="19"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Thought bubble">
            <a:extLst>
              <a:ext uri="{FF2B5EF4-FFF2-40B4-BE49-F238E27FC236}">
                <a16:creationId xmlns:a16="http://schemas.microsoft.com/office/drawing/2014/main" id="{CB7C28DB-F890-DE42-BDAE-31CC73547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14533240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C9E4A5-45E6-464E-93FB-E5ECAF3BDE12}"/>
              </a:ext>
            </a:extLst>
          </p:cNvPr>
          <p:cNvPicPr>
            <a:picLocks noChangeAspect="1"/>
          </p:cNvPicPr>
          <p:nvPr/>
        </p:nvPicPr>
        <p:blipFill rotWithShape="1">
          <a:blip r:embed="rId3"/>
          <a:srcRect l="8345" r="7282"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81FE7E-0CD0-744A-B47E-D13AAFD1F97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What does an infected person look like?</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8987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8A5-7645-CB45-AB10-416C4FAF2AD5}"/>
              </a:ext>
            </a:extLst>
          </p:cNvPr>
          <p:cNvSpPr>
            <a:spLocks noGrp="1"/>
          </p:cNvSpPr>
          <p:nvPr>
            <p:ph type="title"/>
          </p:nvPr>
        </p:nvSpPr>
        <p:spPr>
          <a:xfrm>
            <a:off x="4974335" y="640081"/>
            <a:ext cx="6611533" cy="5574451"/>
          </a:xfrm>
        </p:spPr>
        <p:txBody>
          <a:bodyPr>
            <a:normAutofit/>
          </a:bodyPr>
          <a:lstStyle/>
          <a:p>
            <a:r>
              <a:rPr lang="en-US" dirty="0"/>
              <a:t>Mental representations partly depend on expectations</a:t>
            </a:r>
          </a:p>
        </p:txBody>
      </p:sp>
      <p:pic>
        <p:nvPicPr>
          <p:cNvPr id="5" name="Graphic 4" descr="Head with gears">
            <a:extLst>
              <a:ext uri="{FF2B5EF4-FFF2-40B4-BE49-F238E27FC236}">
                <a16:creationId xmlns:a16="http://schemas.microsoft.com/office/drawing/2014/main" id="{AC9D26C4-4AE2-6A48-9684-06E4E5693B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37301137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D4AB5-6CCB-1B45-84A1-8DF042E20D2F}"/>
              </a:ext>
            </a:extLst>
          </p:cNvPr>
          <p:cNvSpPr>
            <a:spLocks noGrp="1"/>
          </p:cNvSpPr>
          <p:nvPr>
            <p:ph type="title"/>
          </p:nvPr>
        </p:nvSpPr>
        <p:spPr>
          <a:xfrm>
            <a:off x="1166650" y="1332952"/>
            <a:ext cx="3926898" cy="3921176"/>
          </a:xfrm>
        </p:spPr>
        <p:txBody>
          <a:bodyPr anchor="ctr">
            <a:normAutofit/>
          </a:bodyPr>
          <a:lstStyle/>
          <a:p>
            <a:r>
              <a:rPr lang="en-US" sz="5400"/>
              <a:t>Infected People Features?</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C99052D-123A-B94F-9113-941059BE97D6}"/>
              </a:ext>
            </a:extLst>
          </p:cNvPr>
          <p:cNvSpPr>
            <a:spLocks noGrp="1"/>
          </p:cNvSpPr>
          <p:nvPr>
            <p:ph idx="1"/>
          </p:nvPr>
        </p:nvSpPr>
        <p:spPr>
          <a:xfrm>
            <a:off x="6421120" y="499833"/>
            <a:ext cx="5100320" cy="5581226"/>
          </a:xfrm>
        </p:spPr>
        <p:txBody>
          <a:bodyPr anchor="ctr">
            <a:normAutofit/>
          </a:bodyPr>
          <a:lstStyle/>
          <a:p>
            <a:pPr marL="514350" indent="-514350">
              <a:buFont typeface="+mj-lt"/>
              <a:buAutoNum type="arabicPeriod"/>
            </a:pPr>
            <a:r>
              <a:rPr lang="en-US" sz="2200" dirty="0"/>
              <a:t>Disfigured or Asymmetrical</a:t>
            </a:r>
          </a:p>
          <a:p>
            <a:pPr marL="514350" indent="-514350">
              <a:buFont typeface="+mj-lt"/>
              <a:buAutoNum type="arabicPeriod"/>
            </a:pPr>
            <a:r>
              <a:rPr lang="en-US" sz="2200" dirty="0"/>
              <a:t>Obese</a:t>
            </a:r>
          </a:p>
          <a:p>
            <a:pPr marL="514350" indent="-514350">
              <a:buFont typeface="+mj-lt"/>
              <a:buAutoNum type="arabicPeriod"/>
            </a:pPr>
            <a:r>
              <a:rPr lang="en-US" sz="2200" dirty="0"/>
              <a:t>Old</a:t>
            </a:r>
          </a:p>
          <a:p>
            <a:pPr marL="514350" indent="-514350">
              <a:buFont typeface="+mj-lt"/>
              <a:buAutoNum type="arabicPeriod"/>
            </a:pPr>
            <a:r>
              <a:rPr lang="en-US" sz="2200" dirty="0"/>
              <a:t>Unhealthy</a:t>
            </a:r>
          </a:p>
          <a:p>
            <a:pPr marL="514350" indent="-514350">
              <a:buFont typeface="+mj-lt"/>
              <a:buAutoNum type="arabicPeriod"/>
            </a:pPr>
            <a:r>
              <a:rPr lang="en-US" sz="2200" dirty="0"/>
              <a:t>Rashes or blotchiness</a:t>
            </a:r>
          </a:p>
          <a:p>
            <a:pPr marL="514350" indent="-514350">
              <a:buFont typeface="+mj-lt"/>
              <a:buAutoNum type="arabicPeriod"/>
            </a:pPr>
            <a:r>
              <a:rPr lang="en-US" sz="2200" dirty="0"/>
              <a:t>Crossed-eyes</a:t>
            </a:r>
          </a:p>
          <a:p>
            <a:pPr marL="514350" indent="-514350">
              <a:buFont typeface="+mj-lt"/>
              <a:buAutoNum type="arabicPeriod"/>
            </a:pPr>
            <a:endParaRPr lang="en-US" sz="2200" dirty="0"/>
          </a:p>
        </p:txBody>
      </p:sp>
    </p:spTree>
    <p:extLst>
      <p:ext uri="{BB962C8B-B14F-4D97-AF65-F5344CB8AC3E}">
        <p14:creationId xmlns:p14="http://schemas.microsoft.com/office/powerpoint/2010/main" val="22236329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9D96E3F-159B-4733-BE61-1AAB43A59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5202B2A-E3B3-4965-8D55-B58E5405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A8B0471-5231-F54A-AA12-D13C6CEFFEC6}"/>
              </a:ext>
            </a:extLst>
          </p:cNvPr>
          <p:cNvSpPr>
            <a:spLocks noGrp="1"/>
          </p:cNvSpPr>
          <p:nvPr>
            <p:ph type="title"/>
          </p:nvPr>
        </p:nvSpPr>
        <p:spPr>
          <a:xfrm>
            <a:off x="804672" y="940391"/>
            <a:ext cx="10021446" cy="2944457"/>
          </a:xfrm>
        </p:spPr>
        <p:txBody>
          <a:bodyPr vert="horz" lIns="91440" tIns="45720" rIns="91440" bIns="45720" rtlCol="0" anchor="b">
            <a:normAutofit/>
          </a:bodyPr>
          <a:lstStyle/>
          <a:p>
            <a:r>
              <a:rPr lang="en-US" sz="5200" kern="1200">
                <a:solidFill>
                  <a:schemeClr val="tx2"/>
                </a:solidFill>
                <a:latin typeface="+mj-lt"/>
                <a:ea typeface="+mj-ea"/>
                <a:cs typeface="+mj-cs"/>
              </a:rPr>
              <a:t>Threat Specificity</a:t>
            </a:r>
          </a:p>
        </p:txBody>
      </p:sp>
      <p:sp>
        <p:nvSpPr>
          <p:cNvPr id="3" name="Content Placeholder 2">
            <a:extLst>
              <a:ext uri="{FF2B5EF4-FFF2-40B4-BE49-F238E27FC236}">
                <a16:creationId xmlns:a16="http://schemas.microsoft.com/office/drawing/2014/main" id="{9F003880-17A0-3C4D-9367-4334A181DCDB}"/>
              </a:ext>
            </a:extLst>
          </p:cNvPr>
          <p:cNvSpPr>
            <a:spLocks noGrp="1"/>
          </p:cNvSpPr>
          <p:nvPr>
            <p:ph idx="1"/>
          </p:nvPr>
        </p:nvSpPr>
        <p:spPr>
          <a:xfrm>
            <a:off x="804672" y="4123688"/>
            <a:ext cx="9416898" cy="723670"/>
          </a:xfrm>
        </p:spPr>
        <p:txBody>
          <a:bodyPr vert="horz" lIns="91440" tIns="45720" rIns="91440" bIns="45720" rtlCol="0" anchor="ctr">
            <a:normAutofit/>
          </a:bodyPr>
          <a:lstStyle/>
          <a:p>
            <a:pPr marL="0" indent="0">
              <a:buNone/>
            </a:pPr>
            <a:r>
              <a:rPr lang="en-US" sz="2400" kern="1200">
                <a:solidFill>
                  <a:schemeClr val="tx2"/>
                </a:solidFill>
                <a:latin typeface="+mn-lt"/>
                <a:ea typeface="+mn-ea"/>
                <a:cs typeface="+mn-cs"/>
              </a:rPr>
              <a:t>Different threats entail different psychological and behavioral solutions</a:t>
            </a:r>
          </a:p>
        </p:txBody>
      </p:sp>
      <p:grpSp>
        <p:nvGrpSpPr>
          <p:cNvPr id="31" name="Group 30">
            <a:extLst>
              <a:ext uri="{FF2B5EF4-FFF2-40B4-BE49-F238E27FC236}">
                <a16:creationId xmlns:a16="http://schemas.microsoft.com/office/drawing/2014/main" id="{EC505F6D-25F2-479B-AEEE-66F34B3FB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298"/>
            <a:ext cx="2514948" cy="2174333"/>
            <a:chOff x="-305" y="-4155"/>
            <a:chExt cx="2514948" cy="2174333"/>
          </a:xfrm>
        </p:grpSpPr>
        <p:sp>
          <p:nvSpPr>
            <p:cNvPr id="32" name="Freeform: Shape 31">
              <a:extLst>
                <a:ext uri="{FF2B5EF4-FFF2-40B4-BE49-F238E27FC236}">
                  <a16:creationId xmlns:a16="http://schemas.microsoft.com/office/drawing/2014/main" id="{95C49ED7-EC50-4D2C-A945-D4907F081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9A8266C-3886-4618-B2EB-EA7FE32CE6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B4610CF-D689-4B1B-A7FB-1CE14209E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34">
              <a:extLst>
                <a:ext uri="{FF2B5EF4-FFF2-40B4-BE49-F238E27FC236}">
                  <a16:creationId xmlns:a16="http://schemas.microsoft.com/office/drawing/2014/main" id="{8DA7C44F-B555-41AC-95A7-645015293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a:extLst>
              <a:ext uri="{FF2B5EF4-FFF2-40B4-BE49-F238E27FC236}">
                <a16:creationId xmlns:a16="http://schemas.microsoft.com/office/drawing/2014/main" id="{6C0A542E-DBAB-412E-9F06-247CFE5FB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8304973" y="939510"/>
            <a:ext cx="4826538" cy="2947516"/>
            <a:chOff x="6867015" y="-1"/>
            <a:chExt cx="5324985" cy="3251912"/>
          </a:xfrm>
          <a:solidFill>
            <a:schemeClr val="accent5">
              <a:alpha val="5000"/>
            </a:schemeClr>
          </a:solidFill>
        </p:grpSpPr>
        <p:sp>
          <p:nvSpPr>
            <p:cNvPr id="38" name="Freeform: Shape 37">
              <a:extLst>
                <a:ext uri="{FF2B5EF4-FFF2-40B4-BE49-F238E27FC236}">
                  <a16:creationId xmlns:a16="http://schemas.microsoft.com/office/drawing/2014/main" id="{B41E2FAC-3A8F-4977-ACC1-92B455FD4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264E774-D8C6-4806-9911-955DD8039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8450CBAC-6145-4598-BA48-1EB500923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C1451637-F91B-479F-8251-660E22819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32356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9990-D69C-6145-A73A-D512E326DD35}"/>
              </a:ext>
            </a:extLst>
          </p:cNvPr>
          <p:cNvSpPr>
            <a:spLocks noGrp="1"/>
          </p:cNvSpPr>
          <p:nvPr>
            <p:ph type="title"/>
          </p:nvPr>
        </p:nvSpPr>
        <p:spPr>
          <a:xfrm>
            <a:off x="4974335" y="640081"/>
            <a:ext cx="6611533" cy="5574451"/>
          </a:xfrm>
        </p:spPr>
        <p:txBody>
          <a:bodyPr>
            <a:normAutofit/>
          </a:bodyPr>
          <a:lstStyle/>
          <a:p>
            <a:r>
              <a:rPr lang="en-US"/>
              <a:t>Wash your hands to avoid getting sick</a:t>
            </a:r>
            <a:endParaRPr lang="en-US" dirty="0"/>
          </a:p>
        </p:txBody>
      </p:sp>
      <p:pic>
        <p:nvPicPr>
          <p:cNvPr id="4" name="Graphic 3" descr="Sign Language">
            <a:extLst>
              <a:ext uri="{FF2B5EF4-FFF2-40B4-BE49-F238E27FC236}">
                <a16:creationId xmlns:a16="http://schemas.microsoft.com/office/drawing/2014/main" id="{54067476-4289-064B-8DE4-68CA17D23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37613351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6355-B0B2-A34D-B3F6-72FE6B3EA7D2}"/>
              </a:ext>
            </a:extLst>
          </p:cNvPr>
          <p:cNvSpPr>
            <a:spLocks noGrp="1"/>
          </p:cNvSpPr>
          <p:nvPr>
            <p:ph type="title"/>
          </p:nvPr>
        </p:nvSpPr>
        <p:spPr>
          <a:xfrm>
            <a:off x="4941535" y="640081"/>
            <a:ext cx="6610383" cy="3497021"/>
          </a:xfrm>
          <a:noFill/>
        </p:spPr>
        <p:txBody>
          <a:bodyPr vert="horz" lIns="91440" tIns="45720" rIns="91440" bIns="45720" rtlCol="0" anchor="b">
            <a:normAutofit/>
          </a:bodyPr>
          <a:lstStyle/>
          <a:p>
            <a:r>
              <a:rPr lang="en-US" sz="6000" kern="1200">
                <a:solidFill>
                  <a:schemeClr val="tx1"/>
                </a:solidFill>
                <a:latin typeface="+mj-lt"/>
                <a:ea typeface="+mj-ea"/>
                <a:cs typeface="+mj-cs"/>
              </a:rPr>
              <a:t>Raise your hands to avoid injury if someone brandishes a weapon</a:t>
            </a:r>
          </a:p>
        </p:txBody>
      </p:sp>
      <p:sp>
        <p:nvSpPr>
          <p:cNvPr id="9" name="Rectangle 8">
            <a:extLst>
              <a:ext uri="{FF2B5EF4-FFF2-40B4-BE49-F238E27FC236}">
                <a16:creationId xmlns:a16="http://schemas.microsoft.com/office/drawing/2014/main" id="{707744A9-B1DD-4F76-B3B2-02A51E6DF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28">
            <a:extLst>
              <a:ext uri="{FF2B5EF4-FFF2-40B4-BE49-F238E27FC236}">
                <a16:creationId xmlns:a16="http://schemas.microsoft.com/office/drawing/2014/main" id="{09F52C97-D8A0-4C58-9D04-B8733EE38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036" y="644333"/>
            <a:ext cx="3343935" cy="556933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Raised hand">
            <a:extLst>
              <a:ext uri="{FF2B5EF4-FFF2-40B4-BE49-F238E27FC236}">
                <a16:creationId xmlns:a16="http://schemas.microsoft.com/office/drawing/2014/main" id="{16CAFA89-B253-E941-8DCB-912C465CE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243" y="1920240"/>
            <a:ext cx="3017520" cy="3017520"/>
          </a:xfrm>
          <a:prstGeom prst="rect">
            <a:avLst/>
          </a:prstGeom>
          <a:effectLst/>
        </p:spPr>
      </p:pic>
    </p:spTree>
    <p:extLst>
      <p:ext uri="{BB962C8B-B14F-4D97-AF65-F5344CB8AC3E}">
        <p14:creationId xmlns:p14="http://schemas.microsoft.com/office/powerpoint/2010/main" val="14990703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96F0-63B5-2C43-926B-F5AF26C109C6}"/>
              </a:ext>
            </a:extLst>
          </p:cNvPr>
          <p:cNvSpPr>
            <a:spLocks noGrp="1"/>
          </p:cNvSpPr>
          <p:nvPr>
            <p:ph type="title"/>
          </p:nvPr>
        </p:nvSpPr>
        <p:spPr>
          <a:xfrm>
            <a:off x="804672" y="4007335"/>
            <a:ext cx="6455833" cy="1497998"/>
          </a:xfrm>
        </p:spPr>
        <p:txBody>
          <a:bodyPr vert="horz" lIns="91440" tIns="45720" rIns="91440" bIns="45720" rtlCol="0" anchor="t">
            <a:normAutofit/>
          </a:bodyPr>
          <a:lstStyle/>
          <a:p>
            <a:r>
              <a:rPr lang="en-US" sz="2300" kern="1200" dirty="0">
                <a:solidFill>
                  <a:schemeClr val="tx1"/>
                </a:solidFill>
                <a:latin typeface="+mj-lt"/>
                <a:ea typeface="+mj-ea"/>
                <a:cs typeface="+mj-cs"/>
              </a:rPr>
              <a:t>Natural selection has favored mental systems that enable people to perceive, feel, think, and behave in ways to reduce threats in-particular rather than threats in-general</a:t>
            </a:r>
          </a:p>
        </p:txBody>
      </p:sp>
      <p:sp>
        <p:nvSpPr>
          <p:cNvPr id="78" name="Freeform: Shape 77">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3558" name="Picture 6" descr="Simple Green 2.5 Gal. All-Purpose Cleaner-2710100213225 - The Home Depot">
            <a:extLst>
              <a:ext uri="{FF2B5EF4-FFF2-40B4-BE49-F238E27FC236}">
                <a16:creationId xmlns:a16="http://schemas.microsoft.com/office/drawing/2014/main" id="{F2D9821E-0B60-9E48-9303-9E3B6D4644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81" r="-4" b="4943"/>
          <a:stretch/>
        </p:blipFill>
        <p:spPr bwMode="auto">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noFill/>
          <a:extLst>
            <a:ext uri="{909E8E84-426E-40DD-AFC4-6F175D3DCCD1}">
              <a14:hiddenFill xmlns:a14="http://schemas.microsoft.com/office/drawing/2010/main">
                <a:solidFill>
                  <a:srgbClr val="FFFFFF"/>
                </a:solidFill>
              </a14:hiddenFill>
            </a:ext>
          </a:extLst>
        </p:spPr>
      </p:pic>
      <p:pic>
        <p:nvPicPr>
          <p:cNvPr id="23556" name="Picture 4" descr="Gold Medal All Purpose Flour, 5 lb">
            <a:extLst>
              <a:ext uri="{FF2B5EF4-FFF2-40B4-BE49-F238E27FC236}">
                <a16:creationId xmlns:a16="http://schemas.microsoft.com/office/drawing/2014/main" id="{111E227A-2BD7-F649-91A4-4D20197761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07" r="3331" b="2"/>
          <a:stretch/>
        </p:blipFill>
        <p:spPr bwMode="auto">
          <a:xfrm>
            <a:off x="7816897" y="1584494"/>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7F711D-4F8D-E348-B9DA-266F959907A1}"/>
              </a:ext>
            </a:extLst>
          </p:cNvPr>
          <p:cNvSpPr txBox="1"/>
          <p:nvPr/>
        </p:nvSpPr>
        <p:spPr>
          <a:xfrm>
            <a:off x="804671" y="5661345"/>
            <a:ext cx="6455833" cy="707886"/>
          </a:xfrm>
          <a:prstGeom prst="rect">
            <a:avLst/>
          </a:prstGeom>
          <a:noFill/>
        </p:spPr>
        <p:txBody>
          <a:bodyPr wrap="square" rtlCol="0">
            <a:spAutoFit/>
          </a:bodyPr>
          <a:lstStyle/>
          <a:p>
            <a:r>
              <a:rPr lang="en-US" sz="2000" dirty="0">
                <a:solidFill>
                  <a:schemeClr val="accent6"/>
                </a:solidFill>
              </a:rPr>
              <a:t>Barrett, 2012; Cosmides &amp; </a:t>
            </a:r>
            <a:r>
              <a:rPr lang="en-US" sz="2000" dirty="0" err="1">
                <a:solidFill>
                  <a:schemeClr val="accent6"/>
                </a:solidFill>
              </a:rPr>
              <a:t>Tooby</a:t>
            </a:r>
            <a:r>
              <a:rPr lang="en-US" sz="2000" dirty="0">
                <a:solidFill>
                  <a:schemeClr val="accent6"/>
                </a:solidFill>
              </a:rPr>
              <a:t>, 1994; Holbrook &amp; Fessler, 2015; </a:t>
            </a:r>
            <a:r>
              <a:rPr lang="en-US" sz="2000" dirty="0" err="1">
                <a:solidFill>
                  <a:schemeClr val="accent6"/>
                </a:solidFill>
              </a:rPr>
              <a:t>Neuberg</a:t>
            </a:r>
            <a:r>
              <a:rPr lang="en-US" sz="2000" dirty="0">
                <a:solidFill>
                  <a:schemeClr val="accent6"/>
                </a:solidFill>
              </a:rPr>
              <a:t> et al., 2011; </a:t>
            </a:r>
            <a:r>
              <a:rPr lang="en-US" sz="2000" dirty="0" err="1">
                <a:solidFill>
                  <a:schemeClr val="accent6"/>
                </a:solidFill>
              </a:rPr>
              <a:t>Tooby</a:t>
            </a:r>
            <a:r>
              <a:rPr lang="en-US" sz="2000" dirty="0">
                <a:solidFill>
                  <a:schemeClr val="accent6"/>
                </a:solidFill>
              </a:rPr>
              <a:t> &amp; Cosmides, 1992</a:t>
            </a:r>
          </a:p>
        </p:txBody>
      </p:sp>
    </p:spTree>
    <p:extLst>
      <p:ext uri="{BB962C8B-B14F-4D97-AF65-F5344CB8AC3E}">
        <p14:creationId xmlns:p14="http://schemas.microsoft.com/office/powerpoint/2010/main" val="33485051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90"/>
</p:tagLst>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DC9E2C"/>
      </a:accent1>
      <a:accent2>
        <a:srgbClr val="6BB5E5"/>
      </a:accent2>
      <a:accent3>
        <a:srgbClr val="499771"/>
      </a:accent3>
      <a:accent4>
        <a:srgbClr val="F0DE50"/>
      </a:accent4>
      <a:accent5>
        <a:srgbClr val="2875AF"/>
      </a:accent5>
      <a:accent6>
        <a:srgbClr val="C66528"/>
      </a:accent6>
      <a:hlink>
        <a:srgbClr val="BF82A8"/>
      </a:hlink>
      <a:folHlink>
        <a:srgbClr val="BDBEBD"/>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TotalTime>
  <Words>9597</Words>
  <Application>Microsoft Macintosh PowerPoint</Application>
  <PresentationFormat>Widescreen</PresentationFormat>
  <Paragraphs>832</Paragraphs>
  <Slides>151</Slides>
  <Notes>117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151</vt:i4>
      </vt:variant>
    </vt:vector>
  </HeadingPairs>
  <TitlesOfParts>
    <vt:vector size="156" baseType="lpstr">
      <vt:lpstr>Arial</vt:lpstr>
      <vt:lpstr>Calibri</vt:lpstr>
      <vt:lpstr>Gill Sans MT</vt:lpstr>
      <vt:lpstr>Times New Roman</vt:lpstr>
      <vt:lpstr>Office Theme</vt:lpstr>
      <vt:lpstr>Thank you for joining</vt:lpstr>
      <vt:lpstr>Mom, Dad, and Sister</vt:lpstr>
      <vt:lpstr>Mark</vt:lpstr>
      <vt:lpstr>Kelly</vt:lpstr>
      <vt:lpstr>Cohort</vt:lpstr>
      <vt:lpstr>Dissertation Committee</vt:lpstr>
      <vt:lpstr>Ask questions if something doesn’t make sense</vt:lpstr>
      <vt:lpstr>Outline</vt:lpstr>
      <vt:lpstr>(Mis)perceiving infection</vt:lpstr>
      <vt:lpstr>Oysters open and close their valves with the tide</vt:lpstr>
      <vt:lpstr>How do oysters know when the tide changes?</vt:lpstr>
      <vt:lpstr>Oysters opened and closed with the Connecticut tide … but then they changed their patterns?</vt:lpstr>
      <vt:lpstr>They synced with the … Chicago tide?</vt:lpstr>
      <vt:lpstr>PowerPoint Presentation</vt:lpstr>
      <vt:lpstr>What do oyster behavior and tidal patterns have to do with infectious disease?</vt:lpstr>
      <vt:lpstr>PowerPoint Presentation</vt:lpstr>
      <vt:lpstr>Humans exploit cues in their environment to detect infectious disease in others</vt:lpstr>
      <vt:lpstr>People are prone to misperceive infection in objectively benign cues</vt:lpstr>
      <vt:lpstr>Completely understanding social psychology requires proximate and evolutionary explanations </vt:lpstr>
      <vt:lpstr>Why do oysters open and close their valves with the tide?</vt:lpstr>
      <vt:lpstr>Why and how do people (mis)perceive infection in others?</vt:lpstr>
      <vt:lpstr>Here’s how the rest of my talk looks</vt:lpstr>
      <vt:lpstr>Infectious disease has imposed an immense selection pressure on human life for millions of years</vt:lpstr>
      <vt:lpstr>Even in the United States …</vt:lpstr>
      <vt:lpstr>The immune system detects, deflects, and eliminates invading pathogens</vt:lpstr>
      <vt:lpstr>The immune system also costs valuable energy that could be used elsewhere</vt:lpstr>
      <vt:lpstr>The behavioral immune system</vt:lpstr>
      <vt:lpstr>People can’t see pathogenic infections directly</vt:lpstr>
      <vt:lpstr>People infer the presence of infection from cues</vt:lpstr>
      <vt:lpstr>23/25 (92%) of most deadly infectious diseases cause symptoms visible in the face</vt:lpstr>
      <vt:lpstr>  More facial features look like infection than are actually diagnostic of infection Barrett &amp; Kurzban, 2006; Schaller, 2015; Sperber, 1994  </vt:lpstr>
      <vt:lpstr>Wide variability in infectious disease symptoms (and look-alikes)  Detection errors are inevitable</vt:lpstr>
      <vt:lpstr>False negative errors are more costly than false positive errors</vt:lpstr>
      <vt:lpstr>Natural selection could have favored a cognitive bias toward over-perceiving pathogen threats in anomalous cues</vt:lpstr>
      <vt:lpstr>Infection concerns may partly explain stigma directed toward some groups</vt:lpstr>
      <vt:lpstr>Researcher Assumptions</vt:lpstr>
      <vt:lpstr>One or many cognitive mechanisms of the behavioral immune system function to detect pathogens</vt:lpstr>
      <vt:lpstr>Disease Detection Inputs Proper vs. Actual</vt:lpstr>
      <vt:lpstr>The behavioral immune system should react to true infection cues </vt:lpstr>
      <vt:lpstr>The behavioral immune system should react to cues that resemble true infection cues</vt:lpstr>
      <vt:lpstr>Ackerman et al., 2009, JESP</vt:lpstr>
      <vt:lpstr>People who watched the pathogen threat slideshow took longer to pull away visual attention from disfigured faces </vt:lpstr>
      <vt:lpstr>Ryan et al., 2012, EHB</vt:lpstr>
      <vt:lpstr>People acted like port-wine stain birthmarks were infectious</vt:lpstr>
      <vt:lpstr>Park, Schaller, &amp; Crandall, 2007, EHB</vt:lpstr>
      <vt:lpstr>People who watched the pathogen threat slideshow recorded stronger negative associations with obese targets </vt:lpstr>
      <vt:lpstr>Results support the hypothesis that people misperceive infection risk in objectively benign features that resemble infection cues</vt:lpstr>
      <vt:lpstr>Is “foreign appearance” perceived in ethnic out-groups an infection cue?</vt:lpstr>
      <vt:lpstr>Evidence suggests people more concerned about pathogens report stronger negative attitudes toward ethnic outgroups</vt:lpstr>
      <vt:lpstr>Adaptation-for-Outgroups Hypothesis</vt:lpstr>
      <vt:lpstr>Or people learn and transmit information about pathogen avoidance</vt:lpstr>
      <vt:lpstr>van Leeuwen and Petersen, 2018 </vt:lpstr>
      <vt:lpstr>Both Indian and White participants felt less comfortable sitting next to a person with the pathogen cue regardless of in/outgroup status</vt:lpstr>
      <vt:lpstr>Take these with you</vt:lpstr>
      <vt:lpstr>Chapter 2. Differences in infection cue strength</vt:lpstr>
      <vt:lpstr>The behavioral immune system</vt:lpstr>
      <vt:lpstr>Should some cues elicit stronger immune responses than others?</vt:lpstr>
      <vt:lpstr>Facial rashes correlate with a large variety of fitness reducing infections Drage, 1999</vt:lpstr>
      <vt:lpstr>Obesity has been linked to some infections and may reduce vaccine efficacy Coetzee et al., 2009; Falagas &amp; Kompoti, 2006; Mancuso, 2013; Whigham et al., 2006</vt:lpstr>
      <vt:lpstr>But many people meet criteria for obesity and have no infections, and selection pressures on obesity are unclear Pontzer et al., 2012 </vt:lpstr>
      <vt:lpstr>Rashes probably better diagnose infection than obesity</vt:lpstr>
      <vt:lpstr>The behavioral immune system reacts more strongly to diagnostic, proper domain cues like rashes</vt:lpstr>
      <vt:lpstr>Hypothesis</vt:lpstr>
      <vt:lpstr>Stronger association with infection ≅ more strongly perceived as infectious</vt:lpstr>
      <vt:lpstr>All studies use the Implicit association test</vt:lpstr>
      <vt:lpstr>PowerPoint Presentation</vt:lpstr>
      <vt:lpstr>What are the key features of each study?</vt:lpstr>
      <vt:lpstr>Sample Characteristics</vt:lpstr>
      <vt:lpstr>Study 1 Goals</vt:lpstr>
      <vt:lpstr>PowerPoint Presentation</vt:lpstr>
      <vt:lpstr>FASTER reaction time = stronger association</vt:lpstr>
      <vt:lpstr>People more strongly associated infection with anomalous cues, especially disfigurement </vt:lpstr>
      <vt:lpstr>PowerPoint Presentation</vt:lpstr>
      <vt:lpstr>PowerPoint Presentation</vt:lpstr>
      <vt:lpstr>Study 1 Takeaways</vt:lpstr>
      <vt:lpstr>Study 2 Goals</vt:lpstr>
      <vt:lpstr>PowerPoint Presentation</vt:lpstr>
      <vt:lpstr>People more strongly associated infectious concepts with disfigurement than with obesity</vt:lpstr>
      <vt:lpstr>PowerPoint Presentation</vt:lpstr>
      <vt:lpstr>Study 2 Takeaways</vt:lpstr>
      <vt:lpstr>Study 3A and 3B Questions</vt:lpstr>
      <vt:lpstr>Study 3A and 3B goals</vt:lpstr>
      <vt:lpstr>Anomalous Feature IAT</vt:lpstr>
      <vt:lpstr>People more strongly associated infectious concepts with burn scars than with obesity</vt:lpstr>
      <vt:lpstr>PowerPoint Presentation</vt:lpstr>
      <vt:lpstr>People more strongly associated lazy concepts with obesity than with disfigurement</vt:lpstr>
      <vt:lpstr>PowerPoint Presentation</vt:lpstr>
      <vt:lpstr>Study 3 Takeaways</vt:lpstr>
      <vt:lpstr>Empirical Takeaways</vt:lpstr>
      <vt:lpstr>Methods Takeaways</vt:lpstr>
      <vt:lpstr>Theoretical Takeaways</vt:lpstr>
      <vt:lpstr>Chapter 3. Mental representations of infected others</vt:lpstr>
      <vt:lpstr>What does an infected person look like?</vt:lpstr>
      <vt:lpstr>Mental representations partly depend on expectations</vt:lpstr>
      <vt:lpstr>Infected People Features?</vt:lpstr>
      <vt:lpstr>Threat Specificity</vt:lpstr>
      <vt:lpstr>Wash your hands to avoid getting sick</vt:lpstr>
      <vt:lpstr>Raise your hands to avoid injury if someone brandishes a weapon</vt:lpstr>
      <vt:lpstr>Natural selection has favored mental systems that enable people to perceive, feel, think, and behave in ways to reduce threats in-particular rather than threats in-general</vt:lpstr>
      <vt:lpstr>Evidence suggests people exhibit functional responses to specific threat cues Neuberg et al., 2011</vt:lpstr>
      <vt:lpstr>Holbrook et al., 2014, Emotion</vt:lpstr>
      <vt:lpstr>People estimated greater state and trait anger in men holding household items that could be used as weapons </vt:lpstr>
      <vt:lpstr>Other research has linked aggression threat to formidable physical features such as size and weight Fessler et al., 2012</vt:lpstr>
      <vt:lpstr>Researchers often test one anomalous facial feature at a time  Feature present vs. absent</vt:lpstr>
      <vt:lpstr>People may mentally represent threats with different cues than those they react to (and vice versa)</vt:lpstr>
      <vt:lpstr>People rate younger faces more trustworthy than older faces Zebrowitz &amp; Franklin Jr, 2014</vt:lpstr>
      <vt:lpstr>Our Expectations</vt:lpstr>
      <vt:lpstr>Threat-Specific Hypothesis</vt:lpstr>
      <vt:lpstr>Threat-Combination Hypothesis</vt:lpstr>
      <vt:lpstr>How did I measure mental representations?</vt:lpstr>
      <vt:lpstr>How did I measure features of mental representations?</vt:lpstr>
      <vt:lpstr>Sample Characteristics</vt:lpstr>
      <vt:lpstr>Study 1 Goals</vt:lpstr>
      <vt:lpstr>Instructions</vt:lpstr>
      <vt:lpstr>What does an infected [violent] person look like?</vt:lpstr>
      <vt:lpstr>Participants more often listed infection-related traits for infected others than for violent others, and they more often listed violence-related traits for violent others than for infected others. </vt:lpstr>
      <vt:lpstr>PowerPoint Presentation</vt:lpstr>
      <vt:lpstr>Study 1 Takeaways</vt:lpstr>
      <vt:lpstr>Study 2 Goals</vt:lpstr>
      <vt:lpstr>We asked participants to draw both a Germy and a Violent representation (which we defined for them)</vt:lpstr>
      <vt:lpstr>I had raters rate either 5 germy drawings or 5 violent drawings</vt:lpstr>
      <vt:lpstr>PowerPoint Presentation</vt:lpstr>
      <vt:lpstr>Germy drawings appeared with stronger-looking infection-related features and violent drawings appeared with stronger-looking violence-related features  </vt:lpstr>
      <vt:lpstr>PowerPoint Presentation</vt:lpstr>
      <vt:lpstr>Study 2 Takeaways</vt:lpstr>
      <vt:lpstr>Study 3, 4, &amp; 5 Goals</vt:lpstr>
      <vt:lpstr>Experimentally manipulated features vs. Reverse Correlation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Mental Image = Average of images participants selected</vt:lpstr>
      <vt:lpstr>Studies 3-5. Germy and Infected Mental Images</vt:lpstr>
      <vt:lpstr>I had raters rate germy, infected, healthy, or violent mental images</vt:lpstr>
      <vt:lpstr>Studies 3-5 Results</vt:lpstr>
      <vt:lpstr>PowerPoint Presentation</vt:lpstr>
      <vt:lpstr>Studies 3-5 Results</vt:lpstr>
      <vt:lpstr>PowerPoint Presentation</vt:lpstr>
      <vt:lpstr>Studies 3-5 Results</vt:lpstr>
      <vt:lpstr>PowerPoint Presentation</vt:lpstr>
      <vt:lpstr>Study 3, 4, &amp; 5 Takeaways</vt:lpstr>
      <vt:lpstr>Empirical Takeaways</vt:lpstr>
      <vt:lpstr>Methods Takeaways</vt:lpstr>
      <vt:lpstr>Theoretical Takeaways</vt:lpstr>
      <vt:lpstr>Almost done</vt:lpstr>
      <vt:lpstr>Limitations &amp; Future Directions</vt:lpstr>
      <vt:lpstr>Dissertation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 you for joining</dc:title>
  <dc:creator>Michalak, Nicholas</dc:creator>
  <cp:lastModifiedBy>Michalak, Nicholas</cp:lastModifiedBy>
  <cp:revision>4</cp:revision>
  <dcterms:created xsi:type="dcterms:W3CDTF">2020-08-27T17:08:22Z</dcterms:created>
  <dcterms:modified xsi:type="dcterms:W3CDTF">2020-08-28T04:24:10Z</dcterms:modified>
</cp:coreProperties>
</file>